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0" r:id="rId2"/>
    <p:sldId id="259" r:id="rId3"/>
    <p:sldId id="257" r:id="rId4"/>
    <p:sldId id="258" r:id="rId5"/>
    <p:sldId id="256" r:id="rId6"/>
  </p:sldIdLst>
  <p:sldSz cx="18288000" cy="10287000"/>
  <p:notesSz cx="6858000" cy="9144000"/>
  <p:embeddedFontLst>
    <p:embeddedFont>
      <p:font typeface="Arial Black" panose="020B0A04020102020204" pitchFamily="34" charset="0"/>
      <p:bold r:id="rId7"/>
    </p:embeddedFont>
    <p:embeddedFont>
      <p:font typeface="UID สนุกดี" panose="020B0604020202020204" charset="0"/>
      <p:regular r:id="rId8"/>
    </p:embeddedFont>
    <p:embeddedFont>
      <p:font typeface="ไอติม" panose="020B0604020202020204" charset="-34"/>
      <p:regular r:id="rId9"/>
    </p:embeddedFon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Adirek Sans Bold" panose="020B0604020202020204" charset="-3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69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font" Target="fonts/font7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font" Target="fonts/font6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font" Target="fonts/font8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2.svg"/><Relationship Id="rId18" Type="http://schemas.openxmlformats.org/officeDocument/2006/relationships/image" Target="../media/image12.png"/><Relationship Id="rId3" Type="http://schemas.openxmlformats.org/officeDocument/2006/relationships/image" Target="../media/image2.png"/><Relationship Id="rId21" Type="http://schemas.openxmlformats.org/officeDocument/2006/relationships/image" Target="../media/image14.png"/><Relationship Id="rId7" Type="http://schemas.openxmlformats.org/officeDocument/2006/relationships/image" Target="../media/image5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5" Type="http://schemas.openxmlformats.org/officeDocument/2006/relationships/image" Target="../media/image9.svg"/><Relationship Id="rId2" Type="http://schemas.openxmlformats.org/officeDocument/2006/relationships/image" Target="../media/image1.jpeg"/><Relationship Id="rId16" Type="http://schemas.openxmlformats.org/officeDocument/2006/relationships/image" Target="../media/image26.sv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7.svg"/><Relationship Id="rId24" Type="http://schemas.openxmlformats.org/officeDocument/2006/relationships/image" Target="../media/image17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30.svg"/><Relationship Id="rId4" Type="http://schemas.openxmlformats.org/officeDocument/2006/relationships/image" Target="../media/image3.png"/><Relationship Id="rId9" Type="http://schemas.openxmlformats.org/officeDocument/2006/relationships/image" Target="../media/image58.svg"/><Relationship Id="rId14" Type="http://schemas.openxmlformats.org/officeDocument/2006/relationships/image" Target="../media/image9.png"/><Relationship Id="rId2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6.svg"/><Relationship Id="rId18" Type="http://schemas.openxmlformats.org/officeDocument/2006/relationships/image" Target="../media/image23.png"/><Relationship Id="rId26" Type="http://schemas.openxmlformats.org/officeDocument/2006/relationships/image" Target="../media/image26.png"/><Relationship Id="rId3" Type="http://schemas.openxmlformats.org/officeDocument/2006/relationships/image" Target="../media/image5.png"/><Relationship Id="rId21" Type="http://schemas.openxmlformats.org/officeDocument/2006/relationships/image" Target="../media/image52.svg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image" Target="../media/image30.svg"/><Relationship Id="rId25" Type="http://schemas.openxmlformats.org/officeDocument/2006/relationships/image" Target="../media/image9.svg"/><Relationship Id="rId2" Type="http://schemas.openxmlformats.org/officeDocument/2006/relationships/image" Target="../media/image18.png"/><Relationship Id="rId16" Type="http://schemas.openxmlformats.org/officeDocument/2006/relationships/image" Target="../media/image12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46.svg"/><Relationship Id="rId24" Type="http://schemas.openxmlformats.org/officeDocument/2006/relationships/image" Target="../media/image17.png"/><Relationship Id="rId5" Type="http://schemas.openxmlformats.org/officeDocument/2006/relationships/image" Target="../media/image7.png"/><Relationship Id="rId15" Type="http://schemas.openxmlformats.org/officeDocument/2006/relationships/image" Target="../media/image22.png"/><Relationship Id="rId23" Type="http://schemas.openxmlformats.org/officeDocument/2006/relationships/image" Target="../media/image4.png"/><Relationship Id="rId10" Type="http://schemas.openxmlformats.org/officeDocument/2006/relationships/image" Target="../media/image20.png"/><Relationship Id="rId19" Type="http://schemas.openxmlformats.org/officeDocument/2006/relationships/image" Target="../media/image24.png"/><Relationship Id="rId4" Type="http://schemas.openxmlformats.org/officeDocument/2006/relationships/image" Target="../media/image5.svg"/><Relationship Id="rId9" Type="http://schemas.openxmlformats.org/officeDocument/2006/relationships/image" Target="../media/image19.png"/><Relationship Id="rId14" Type="http://schemas.openxmlformats.org/officeDocument/2006/relationships/image" Target="../media/image21.png"/><Relationship Id="rId22" Type="http://schemas.openxmlformats.org/officeDocument/2006/relationships/image" Target="../media/image3.png"/><Relationship Id="rId27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22.svg"/><Relationship Id="rId18" Type="http://schemas.openxmlformats.org/officeDocument/2006/relationships/image" Target="../media/image32.png"/><Relationship Id="rId3" Type="http://schemas.openxmlformats.org/officeDocument/2006/relationships/image" Target="../media/image3.png"/><Relationship Id="rId21" Type="http://schemas.openxmlformats.org/officeDocument/2006/relationships/image" Target="../media/image30.svg"/><Relationship Id="rId7" Type="http://schemas.openxmlformats.org/officeDocument/2006/relationships/image" Target="../media/image7.png"/><Relationship Id="rId12" Type="http://schemas.openxmlformats.org/officeDocument/2006/relationships/image" Target="../media/image8.png"/><Relationship Id="rId17" Type="http://schemas.openxmlformats.org/officeDocument/2006/relationships/image" Target="../media/image26.svg"/><Relationship Id="rId2" Type="http://schemas.openxmlformats.org/officeDocument/2006/relationships/image" Target="../media/image28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9.png"/><Relationship Id="rId5" Type="http://schemas.openxmlformats.org/officeDocument/2006/relationships/image" Target="../media/image5.png"/><Relationship Id="rId15" Type="http://schemas.openxmlformats.org/officeDocument/2006/relationships/image" Target="../media/image31.png"/><Relationship Id="rId23" Type="http://schemas.openxmlformats.org/officeDocument/2006/relationships/image" Target="../media/image34.png"/><Relationship Id="rId10" Type="http://schemas.openxmlformats.org/officeDocument/2006/relationships/image" Target="../media/image9.svg"/><Relationship Id="rId19" Type="http://schemas.openxmlformats.org/officeDocument/2006/relationships/image" Target="../media/image28.sv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30.png"/><Relationship Id="rId2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38.svg"/><Relationship Id="rId18" Type="http://schemas.openxmlformats.org/officeDocument/2006/relationships/image" Target="../media/image12.png"/><Relationship Id="rId3" Type="http://schemas.openxmlformats.org/officeDocument/2006/relationships/image" Target="../media/image5.png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openxmlformats.org/officeDocument/2006/relationships/image" Target="../media/image39.png"/><Relationship Id="rId17" Type="http://schemas.openxmlformats.org/officeDocument/2006/relationships/image" Target="../media/image26.svg"/><Relationship Id="rId25" Type="http://schemas.openxmlformats.org/officeDocument/2006/relationships/image" Target="../media/image4.png"/><Relationship Id="rId2" Type="http://schemas.openxmlformats.org/officeDocument/2006/relationships/image" Target="../media/image35.png"/><Relationship Id="rId16" Type="http://schemas.openxmlformats.org/officeDocument/2006/relationships/image" Target="../media/image10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38.png"/><Relationship Id="rId24" Type="http://schemas.openxmlformats.org/officeDocument/2006/relationships/image" Target="../media/image3.png"/><Relationship Id="rId5" Type="http://schemas.openxmlformats.org/officeDocument/2006/relationships/image" Target="../media/image7.png"/><Relationship Id="rId15" Type="http://schemas.openxmlformats.org/officeDocument/2006/relationships/image" Target="../media/image41.png"/><Relationship Id="rId23" Type="http://schemas.openxmlformats.org/officeDocument/2006/relationships/image" Target="../media/image43.png"/><Relationship Id="rId10" Type="http://schemas.openxmlformats.org/officeDocument/2006/relationships/image" Target="../media/image37.png"/><Relationship Id="rId19" Type="http://schemas.openxmlformats.org/officeDocument/2006/relationships/image" Target="../media/image30.svg"/><Relationship Id="rId4" Type="http://schemas.openxmlformats.org/officeDocument/2006/relationships/image" Target="../media/image5.svg"/><Relationship Id="rId9" Type="http://schemas.openxmlformats.org/officeDocument/2006/relationships/image" Target="../media/image36.png"/><Relationship Id="rId14" Type="http://schemas.openxmlformats.org/officeDocument/2006/relationships/image" Target="../media/image40.png"/><Relationship Id="rId22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51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6.png"/><Relationship Id="rId17" Type="http://schemas.openxmlformats.org/officeDocument/2006/relationships/image" Target="../media/image50.png"/><Relationship Id="rId2" Type="http://schemas.openxmlformats.org/officeDocument/2006/relationships/image" Target="../media/image44.jpe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45.png"/><Relationship Id="rId5" Type="http://schemas.openxmlformats.org/officeDocument/2006/relationships/image" Target="../media/image5.png"/><Relationship Id="rId15" Type="http://schemas.openxmlformats.org/officeDocument/2006/relationships/image" Target="../media/image48.png"/><Relationship Id="rId10" Type="http://schemas.openxmlformats.org/officeDocument/2006/relationships/image" Target="../media/image9.svg"/><Relationship Id="rId19" Type="http://schemas.openxmlformats.org/officeDocument/2006/relationships/image" Target="../media/image52.png"/><Relationship Id="rId4" Type="http://schemas.openxmlformats.org/officeDocument/2006/relationships/image" Target="../media/image4.png"/><Relationship Id="rId9" Type="http://schemas.openxmlformats.org/officeDocument/2006/relationships/image" Target="../media/image17.png"/><Relationship Id="rId1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1440" y="190500"/>
            <a:ext cx="6545986" cy="9979781"/>
          </a:xfrm>
          <a:custGeom>
            <a:avLst/>
            <a:gdLst/>
            <a:ahLst/>
            <a:cxnLst/>
            <a:rect l="l" t="t" r="r" b="b"/>
            <a:pathLst>
              <a:path w="6371759" h="8788633">
                <a:moveTo>
                  <a:pt x="0" y="0"/>
                </a:moveTo>
                <a:lnTo>
                  <a:pt x="6371759" y="0"/>
                </a:lnTo>
                <a:lnTo>
                  <a:pt x="6371759" y="8788633"/>
                </a:lnTo>
                <a:lnTo>
                  <a:pt x="0" y="87886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75464" y="1659886"/>
            <a:ext cx="10588593" cy="611007"/>
            <a:chOff x="0" y="0"/>
            <a:chExt cx="3594495" cy="20741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594495" cy="207418"/>
            </a:xfrm>
            <a:custGeom>
              <a:avLst/>
              <a:gdLst/>
              <a:ahLst/>
              <a:cxnLst/>
              <a:rect l="l" t="t" r="r" b="b"/>
              <a:pathLst>
                <a:path w="3594495" h="207418">
                  <a:moveTo>
                    <a:pt x="11027" y="0"/>
                  </a:moveTo>
                  <a:lnTo>
                    <a:pt x="3583468" y="0"/>
                  </a:lnTo>
                  <a:cubicBezTo>
                    <a:pt x="3589558" y="0"/>
                    <a:pt x="3594495" y="4937"/>
                    <a:pt x="3594495" y="11027"/>
                  </a:cubicBezTo>
                  <a:lnTo>
                    <a:pt x="3594495" y="196391"/>
                  </a:lnTo>
                  <a:cubicBezTo>
                    <a:pt x="3594495" y="199315"/>
                    <a:pt x="3593333" y="202120"/>
                    <a:pt x="3591265" y="204188"/>
                  </a:cubicBezTo>
                  <a:cubicBezTo>
                    <a:pt x="3589197" y="206256"/>
                    <a:pt x="3586392" y="207418"/>
                    <a:pt x="3583468" y="207418"/>
                  </a:cubicBezTo>
                  <a:lnTo>
                    <a:pt x="11027" y="207418"/>
                  </a:lnTo>
                  <a:cubicBezTo>
                    <a:pt x="8102" y="207418"/>
                    <a:pt x="5298" y="206256"/>
                    <a:pt x="3230" y="204188"/>
                  </a:cubicBezTo>
                  <a:cubicBezTo>
                    <a:pt x="1162" y="202120"/>
                    <a:pt x="0" y="199315"/>
                    <a:pt x="0" y="196391"/>
                  </a:cubicBezTo>
                  <a:lnTo>
                    <a:pt x="0" y="11027"/>
                  </a:lnTo>
                  <a:cubicBezTo>
                    <a:pt x="0" y="8102"/>
                    <a:pt x="1162" y="5298"/>
                    <a:pt x="3230" y="3230"/>
                  </a:cubicBezTo>
                  <a:cubicBezTo>
                    <a:pt x="5298" y="1162"/>
                    <a:pt x="8102" y="0"/>
                    <a:pt x="11027" y="0"/>
                  </a:cubicBezTo>
                  <a:close/>
                </a:path>
              </a:pathLst>
            </a:custGeom>
            <a:solidFill>
              <a:srgbClr val="F3FCFC">
                <a:alpha val="84706"/>
              </a:srgbClr>
            </a:solidFill>
            <a:ln w="28575" cap="sq">
              <a:solidFill>
                <a:srgbClr val="4164B0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19050"/>
              <a:ext cx="3594495" cy="226468"/>
            </a:xfrm>
            <a:prstGeom prst="rect">
              <a:avLst/>
            </a:prstGeom>
          </p:spPr>
          <p:txBody>
            <a:bodyPr lIns="34557" tIns="34557" rIns="34557" bIns="34557" rtlCol="0" anchor="ctr"/>
            <a:lstStyle/>
            <a:p>
              <a:pPr marL="0" lvl="0" indent="0" algn="ctr">
                <a:lnSpc>
                  <a:spcPts val="14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874300">
            <a:off x="6285758" y="123423"/>
            <a:ext cx="1556752" cy="874734"/>
          </a:xfrm>
          <a:custGeom>
            <a:avLst/>
            <a:gdLst/>
            <a:ahLst/>
            <a:cxnLst/>
            <a:rect l="l" t="t" r="r" b="b"/>
            <a:pathLst>
              <a:path w="1556752" h="874734">
                <a:moveTo>
                  <a:pt x="0" y="0"/>
                </a:moveTo>
                <a:lnTo>
                  <a:pt x="1556751" y="0"/>
                </a:lnTo>
                <a:lnTo>
                  <a:pt x="1556751" y="874733"/>
                </a:lnTo>
                <a:lnTo>
                  <a:pt x="0" y="8747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185" b="-1918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8653" y="1012711"/>
            <a:ext cx="9264021" cy="122894"/>
          </a:xfrm>
          <a:custGeom>
            <a:avLst/>
            <a:gdLst/>
            <a:ahLst/>
            <a:cxnLst/>
            <a:rect l="l" t="t" r="r" b="b"/>
            <a:pathLst>
              <a:path w="9264021" h="122894">
                <a:moveTo>
                  <a:pt x="0" y="0"/>
                </a:moveTo>
                <a:lnTo>
                  <a:pt x="9264021" y="0"/>
                </a:lnTo>
                <a:lnTo>
                  <a:pt x="9264021" y="122893"/>
                </a:lnTo>
                <a:lnTo>
                  <a:pt x="0" y="12289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5959" b="-159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647871" y="2339716"/>
            <a:ext cx="11498203" cy="427817"/>
            <a:chOff x="0" y="0"/>
            <a:chExt cx="3903279" cy="14523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03279" cy="145231"/>
            </a:xfrm>
            <a:custGeom>
              <a:avLst/>
              <a:gdLst/>
              <a:ahLst/>
              <a:cxnLst/>
              <a:rect l="l" t="t" r="r" b="b"/>
              <a:pathLst>
                <a:path w="3903279" h="145231">
                  <a:moveTo>
                    <a:pt x="10154" y="0"/>
                  </a:moveTo>
                  <a:lnTo>
                    <a:pt x="3893124" y="0"/>
                  </a:lnTo>
                  <a:cubicBezTo>
                    <a:pt x="3895818" y="0"/>
                    <a:pt x="3898400" y="1070"/>
                    <a:pt x="3900305" y="2974"/>
                  </a:cubicBezTo>
                  <a:cubicBezTo>
                    <a:pt x="3902209" y="4878"/>
                    <a:pt x="3903279" y="7461"/>
                    <a:pt x="3903279" y="10154"/>
                  </a:cubicBezTo>
                  <a:lnTo>
                    <a:pt x="3903279" y="135076"/>
                  </a:lnTo>
                  <a:cubicBezTo>
                    <a:pt x="3903279" y="137769"/>
                    <a:pt x="3902209" y="140352"/>
                    <a:pt x="3900305" y="142256"/>
                  </a:cubicBezTo>
                  <a:cubicBezTo>
                    <a:pt x="3898400" y="144161"/>
                    <a:pt x="3895818" y="145231"/>
                    <a:pt x="3893124" y="145231"/>
                  </a:cubicBezTo>
                  <a:lnTo>
                    <a:pt x="10154" y="145231"/>
                  </a:lnTo>
                  <a:cubicBezTo>
                    <a:pt x="4546" y="145231"/>
                    <a:pt x="0" y="140684"/>
                    <a:pt x="0" y="135076"/>
                  </a:cubicBezTo>
                  <a:lnTo>
                    <a:pt x="0" y="10154"/>
                  </a:lnTo>
                  <a:cubicBezTo>
                    <a:pt x="0" y="4546"/>
                    <a:pt x="4546" y="0"/>
                    <a:pt x="10154" y="0"/>
                  </a:cubicBezTo>
                  <a:close/>
                </a:path>
              </a:pathLst>
            </a:custGeom>
            <a:solidFill>
              <a:srgbClr val="F3FCFC">
                <a:alpha val="84706"/>
              </a:srgbClr>
            </a:solidFill>
            <a:ln w="28575" cap="sq">
              <a:solidFill>
                <a:srgbClr val="4164B0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19050"/>
              <a:ext cx="3903279" cy="164281"/>
            </a:xfrm>
            <a:prstGeom prst="rect">
              <a:avLst/>
            </a:prstGeom>
          </p:spPr>
          <p:txBody>
            <a:bodyPr lIns="34557" tIns="34557" rIns="34557" bIns="34557" rtlCol="0" anchor="ctr"/>
            <a:lstStyle/>
            <a:p>
              <a:pPr marL="0" lvl="0" indent="0" algn="ctr">
                <a:lnSpc>
                  <a:spcPts val="145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0411" y="2785908"/>
            <a:ext cx="7229720" cy="1765928"/>
            <a:chOff x="0" y="0"/>
            <a:chExt cx="6402002" cy="2324389"/>
          </a:xfrm>
        </p:grpSpPr>
        <p:sp>
          <p:nvSpPr>
            <p:cNvPr id="13" name="Freeform 13"/>
            <p:cNvSpPr/>
            <p:nvPr/>
          </p:nvSpPr>
          <p:spPr>
            <a:xfrm>
              <a:off x="0" y="179718"/>
              <a:ext cx="6402002" cy="2144671"/>
            </a:xfrm>
            <a:custGeom>
              <a:avLst/>
              <a:gdLst/>
              <a:ahLst/>
              <a:cxnLst/>
              <a:rect l="l" t="t" r="r" b="b"/>
              <a:pathLst>
                <a:path w="6402002" h="2144671">
                  <a:moveTo>
                    <a:pt x="0" y="0"/>
                  </a:moveTo>
                  <a:lnTo>
                    <a:pt x="6402002" y="0"/>
                  </a:lnTo>
                  <a:lnTo>
                    <a:pt x="6402002" y="2144671"/>
                  </a:lnTo>
                  <a:lnTo>
                    <a:pt x="0" y="21446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891038" y="0"/>
              <a:ext cx="1707767" cy="1831386"/>
            </a:xfrm>
            <a:custGeom>
              <a:avLst/>
              <a:gdLst/>
              <a:ahLst/>
              <a:cxnLst/>
              <a:rect l="l" t="t" r="r" b="b"/>
              <a:pathLst>
                <a:path w="1707767" h="1831386">
                  <a:moveTo>
                    <a:pt x="0" y="0"/>
                  </a:moveTo>
                  <a:lnTo>
                    <a:pt x="1707767" y="0"/>
                  </a:lnTo>
                  <a:lnTo>
                    <a:pt x="1707767" y="1831386"/>
                  </a:lnTo>
                  <a:lnTo>
                    <a:pt x="0" y="18313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343314" y="904727"/>
              <a:ext cx="1916953" cy="1166945"/>
            </a:xfrm>
            <a:custGeom>
              <a:avLst/>
              <a:gdLst/>
              <a:ahLst/>
              <a:cxnLst/>
              <a:rect l="l" t="t" r="r" b="b"/>
              <a:pathLst>
                <a:path w="1916953" h="1166945">
                  <a:moveTo>
                    <a:pt x="0" y="0"/>
                  </a:moveTo>
                  <a:lnTo>
                    <a:pt x="1916952" y="0"/>
                  </a:lnTo>
                  <a:lnTo>
                    <a:pt x="1916952" y="1166945"/>
                  </a:lnTo>
                  <a:lnTo>
                    <a:pt x="0" y="1166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329259" y="1733236"/>
              <a:ext cx="2772736" cy="591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1"/>
                </a:lnSpc>
              </a:pPr>
              <a:r>
                <a:rPr lang="en-US" sz="2536" spc="93">
                  <a:solidFill>
                    <a:srgbClr val="000000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การดำเนินการ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-932250">
              <a:off x="1337865" y="1124744"/>
              <a:ext cx="2029983" cy="750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 spc="170">
                  <a:solidFill>
                    <a:srgbClr val="000000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ขั้นตอน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272165" y="1723644"/>
              <a:ext cx="2772736" cy="591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1"/>
                </a:lnSpc>
              </a:pPr>
              <a:r>
                <a:rPr lang="en-US" sz="2536" spc="93">
                  <a:solidFill>
                    <a:srgbClr val="ECF1F4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การดำเนินการ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 rot="-932250">
              <a:off x="1337865" y="1184492"/>
              <a:ext cx="2029983" cy="750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 spc="170" dirty="0" err="1">
                  <a:solidFill>
                    <a:srgbClr val="FF614B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ขั้นตอน</a:t>
              </a:r>
              <a:endParaRPr lang="en-US" sz="3222" spc="170" dirty="0">
                <a:solidFill>
                  <a:srgbClr val="FF614B"/>
                </a:solidFill>
                <a:latin typeface="UID สนุกดี"/>
                <a:ea typeface="UID สนุกดี"/>
                <a:cs typeface="UID สนุกดี"/>
                <a:sym typeface="UID สนุกดี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37121" y="4609270"/>
            <a:ext cx="6475454" cy="2428279"/>
            <a:chOff x="0" y="0"/>
            <a:chExt cx="8633939" cy="3237705"/>
          </a:xfrm>
        </p:grpSpPr>
        <p:grpSp>
          <p:nvGrpSpPr>
            <p:cNvPr id="21" name="Group 21"/>
            <p:cNvGrpSpPr/>
            <p:nvPr/>
          </p:nvGrpSpPr>
          <p:grpSpPr>
            <a:xfrm>
              <a:off x="716853" y="164012"/>
              <a:ext cx="7917086" cy="3073693"/>
              <a:chOff x="0" y="0"/>
              <a:chExt cx="1752429" cy="680355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752429" cy="680355"/>
              </a:xfrm>
              <a:custGeom>
                <a:avLst/>
                <a:gdLst/>
                <a:ahLst/>
                <a:cxnLst/>
                <a:rect l="l" t="t" r="r" b="b"/>
                <a:pathLst>
                  <a:path w="1752429" h="680355">
                    <a:moveTo>
                      <a:pt x="17070" y="0"/>
                    </a:moveTo>
                    <a:lnTo>
                      <a:pt x="1735360" y="0"/>
                    </a:lnTo>
                    <a:cubicBezTo>
                      <a:pt x="1739887" y="0"/>
                      <a:pt x="1744228" y="1798"/>
                      <a:pt x="1747430" y="5000"/>
                    </a:cubicBezTo>
                    <a:cubicBezTo>
                      <a:pt x="1750631" y="8201"/>
                      <a:pt x="1752429" y="12542"/>
                      <a:pt x="1752429" y="17070"/>
                    </a:cubicBezTo>
                    <a:lnTo>
                      <a:pt x="1752429" y="663285"/>
                    </a:lnTo>
                    <a:cubicBezTo>
                      <a:pt x="1752429" y="667813"/>
                      <a:pt x="1750631" y="672154"/>
                      <a:pt x="1747430" y="675355"/>
                    </a:cubicBezTo>
                    <a:cubicBezTo>
                      <a:pt x="1744228" y="678557"/>
                      <a:pt x="1739887" y="680355"/>
                      <a:pt x="1735360" y="680355"/>
                    </a:cubicBezTo>
                    <a:lnTo>
                      <a:pt x="17070" y="680355"/>
                    </a:lnTo>
                    <a:cubicBezTo>
                      <a:pt x="12542" y="680355"/>
                      <a:pt x="8201" y="678557"/>
                      <a:pt x="5000" y="675355"/>
                    </a:cubicBezTo>
                    <a:cubicBezTo>
                      <a:pt x="1798" y="672154"/>
                      <a:pt x="0" y="667813"/>
                      <a:pt x="0" y="663285"/>
                    </a:cubicBezTo>
                    <a:lnTo>
                      <a:pt x="0" y="17070"/>
                    </a:lnTo>
                    <a:cubicBezTo>
                      <a:pt x="0" y="12542"/>
                      <a:pt x="1798" y="8201"/>
                      <a:pt x="5000" y="5000"/>
                    </a:cubicBezTo>
                    <a:cubicBezTo>
                      <a:pt x="8201" y="1798"/>
                      <a:pt x="12542" y="0"/>
                      <a:pt x="1707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28575"/>
                <a:ext cx="1752429" cy="70893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542699" y="0"/>
              <a:ext cx="7949101" cy="3111187"/>
              <a:chOff x="0" y="0"/>
              <a:chExt cx="1759516" cy="6886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1759515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59515" h="688654">
                    <a:moveTo>
                      <a:pt x="17001" y="0"/>
                    </a:moveTo>
                    <a:lnTo>
                      <a:pt x="1742515" y="0"/>
                    </a:lnTo>
                    <a:cubicBezTo>
                      <a:pt x="1747024" y="0"/>
                      <a:pt x="1751348" y="1791"/>
                      <a:pt x="1754536" y="4979"/>
                    </a:cubicBezTo>
                    <a:cubicBezTo>
                      <a:pt x="1757724" y="8168"/>
                      <a:pt x="1759515" y="12492"/>
                      <a:pt x="1759515" y="17001"/>
                    </a:cubicBezTo>
                    <a:lnTo>
                      <a:pt x="1759515" y="671654"/>
                    </a:lnTo>
                    <a:cubicBezTo>
                      <a:pt x="1759515" y="676162"/>
                      <a:pt x="1757724" y="680487"/>
                      <a:pt x="1754536" y="683675"/>
                    </a:cubicBezTo>
                    <a:cubicBezTo>
                      <a:pt x="1751348" y="686863"/>
                      <a:pt x="1747024" y="688654"/>
                      <a:pt x="1742515" y="688654"/>
                    </a:cubicBezTo>
                    <a:lnTo>
                      <a:pt x="17001" y="688654"/>
                    </a:lnTo>
                    <a:cubicBezTo>
                      <a:pt x="12492" y="688654"/>
                      <a:pt x="8168" y="686863"/>
                      <a:pt x="4979" y="683675"/>
                    </a:cubicBezTo>
                    <a:cubicBezTo>
                      <a:pt x="1791" y="680487"/>
                      <a:pt x="0" y="676162"/>
                      <a:pt x="0" y="671654"/>
                    </a:cubicBezTo>
                    <a:lnTo>
                      <a:pt x="0" y="17001"/>
                    </a:lnTo>
                    <a:cubicBezTo>
                      <a:pt x="0" y="12492"/>
                      <a:pt x="1791" y="8168"/>
                      <a:pt x="4979" y="4979"/>
                    </a:cubicBezTo>
                    <a:cubicBezTo>
                      <a:pt x="8168" y="1791"/>
                      <a:pt x="12492" y="0"/>
                      <a:pt x="17001" y="0"/>
                    </a:cubicBezTo>
                    <a:close/>
                  </a:path>
                </a:pathLst>
              </a:custGeom>
              <a:solidFill>
                <a:srgbClr val="5590FA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TextBox 26"/>
              <p:cNvSpPr txBox="1"/>
              <p:nvPr/>
            </p:nvSpPr>
            <p:spPr>
              <a:xfrm>
                <a:off x="0" y="-28575"/>
                <a:ext cx="1759516" cy="717229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0" y="889004"/>
              <a:ext cx="1085398" cy="1085398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30" name="Freeform 30"/>
            <p:cNvSpPr/>
            <p:nvPr/>
          </p:nvSpPr>
          <p:spPr>
            <a:xfrm>
              <a:off x="126367" y="615893"/>
              <a:ext cx="832664" cy="1301037"/>
            </a:xfrm>
            <a:custGeom>
              <a:avLst/>
              <a:gdLst/>
              <a:ahLst/>
              <a:cxnLst/>
              <a:rect l="l" t="t" r="r" b="b"/>
              <a:pathLst>
                <a:path w="832664" h="1301037">
                  <a:moveTo>
                    <a:pt x="0" y="0"/>
                  </a:moveTo>
                  <a:lnTo>
                    <a:pt x="832664" y="0"/>
                  </a:lnTo>
                  <a:lnTo>
                    <a:pt x="832664" y="1301037"/>
                  </a:lnTo>
                  <a:lnTo>
                    <a:pt x="0" y="13010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285603" y="1928819"/>
              <a:ext cx="6411268" cy="1089915"/>
            </a:xfrm>
            <a:custGeom>
              <a:avLst/>
              <a:gdLst/>
              <a:ahLst/>
              <a:cxnLst/>
              <a:rect l="l" t="t" r="r" b="b"/>
              <a:pathLst>
                <a:path w="6411268" h="1089915">
                  <a:moveTo>
                    <a:pt x="0" y="0"/>
                  </a:moveTo>
                  <a:lnTo>
                    <a:pt x="6411268" y="0"/>
                  </a:lnTo>
                  <a:lnTo>
                    <a:pt x="6411268" y="1089915"/>
                  </a:lnTo>
                  <a:lnTo>
                    <a:pt x="0" y="10899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 w="666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285603" y="76566"/>
              <a:ext cx="6838843" cy="20525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45"/>
                </a:lnSpc>
                <a:spcBef>
                  <a:spcPct val="0"/>
                </a:spcBef>
              </a:pPr>
              <a:r>
                <a:rPr lang="en-US" sz="146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รณรงค์ให้บุคลากรของศูนย์เทคโนโลยีสารสนเทศและการสื่อสาร สร้าง ส่งเอกสารทางอิเล็กทรอนิกส์ และมอบหมาย/สั่งการ ผ่านระบบสารบรรณอิเล็กทรอนิกส์ของ สลน. และแอปพลิเคชันไลน์กลุ่ม “หนังสือเวียน ศทส.” เพื่อลดปริมาณการใช้กระดาษ และวัสดุคอมพิวเตอร์ เช่น หมึกพิมพ์ โดยมีค่าเป้าหมายหลักและค่าเป้าหมายย่อย </a:t>
              </a:r>
            </a:p>
            <a:p>
              <a:pPr algn="l">
                <a:lnSpc>
                  <a:spcPts val="2045"/>
                </a:lnSpc>
                <a:spcBef>
                  <a:spcPct val="0"/>
                </a:spcBef>
              </a:pPr>
              <a:endParaRPr lang="en-US" sz="146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439002" y="7161850"/>
            <a:ext cx="6373574" cy="2390074"/>
            <a:chOff x="0" y="0"/>
            <a:chExt cx="8498098" cy="3186765"/>
          </a:xfrm>
        </p:grpSpPr>
        <p:grpSp>
          <p:nvGrpSpPr>
            <p:cNvPr id="34" name="Group 34"/>
            <p:cNvGrpSpPr/>
            <p:nvPr/>
          </p:nvGrpSpPr>
          <p:grpSpPr>
            <a:xfrm>
              <a:off x="705575" y="161432"/>
              <a:ext cx="7792524" cy="3025333"/>
              <a:chOff x="0" y="0"/>
              <a:chExt cx="1752429" cy="680355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1752429" cy="680355"/>
              </a:xfrm>
              <a:custGeom>
                <a:avLst/>
                <a:gdLst/>
                <a:ahLst/>
                <a:cxnLst/>
                <a:rect l="l" t="t" r="r" b="b"/>
                <a:pathLst>
                  <a:path w="1752429" h="680355">
                    <a:moveTo>
                      <a:pt x="17070" y="0"/>
                    </a:moveTo>
                    <a:lnTo>
                      <a:pt x="1735360" y="0"/>
                    </a:lnTo>
                    <a:cubicBezTo>
                      <a:pt x="1739887" y="0"/>
                      <a:pt x="1744228" y="1798"/>
                      <a:pt x="1747430" y="5000"/>
                    </a:cubicBezTo>
                    <a:cubicBezTo>
                      <a:pt x="1750631" y="8201"/>
                      <a:pt x="1752429" y="12542"/>
                      <a:pt x="1752429" y="17070"/>
                    </a:cubicBezTo>
                    <a:lnTo>
                      <a:pt x="1752429" y="663285"/>
                    </a:lnTo>
                    <a:cubicBezTo>
                      <a:pt x="1752429" y="667813"/>
                      <a:pt x="1750631" y="672154"/>
                      <a:pt x="1747430" y="675355"/>
                    </a:cubicBezTo>
                    <a:cubicBezTo>
                      <a:pt x="1744228" y="678557"/>
                      <a:pt x="1739887" y="680355"/>
                      <a:pt x="1735360" y="680355"/>
                    </a:cubicBezTo>
                    <a:lnTo>
                      <a:pt x="17070" y="680355"/>
                    </a:lnTo>
                    <a:cubicBezTo>
                      <a:pt x="12542" y="680355"/>
                      <a:pt x="8201" y="678557"/>
                      <a:pt x="5000" y="675355"/>
                    </a:cubicBezTo>
                    <a:cubicBezTo>
                      <a:pt x="1798" y="672154"/>
                      <a:pt x="0" y="667813"/>
                      <a:pt x="0" y="663285"/>
                    </a:cubicBezTo>
                    <a:lnTo>
                      <a:pt x="0" y="17070"/>
                    </a:lnTo>
                    <a:cubicBezTo>
                      <a:pt x="0" y="12542"/>
                      <a:pt x="1798" y="8201"/>
                      <a:pt x="5000" y="5000"/>
                    </a:cubicBezTo>
                    <a:cubicBezTo>
                      <a:pt x="8201" y="1798"/>
                      <a:pt x="12542" y="0"/>
                      <a:pt x="17070" y="0"/>
                    </a:cubicBezTo>
                    <a:close/>
                  </a:path>
                </a:pathLst>
              </a:custGeom>
              <a:solidFill>
                <a:srgbClr val="F68829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0" y="-28575"/>
                <a:ext cx="1752429" cy="70893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7" name="Group 37"/>
            <p:cNvGrpSpPr/>
            <p:nvPr/>
          </p:nvGrpSpPr>
          <p:grpSpPr>
            <a:xfrm>
              <a:off x="534161" y="0"/>
              <a:ext cx="7824035" cy="3062238"/>
              <a:chOff x="0" y="0"/>
              <a:chExt cx="1759516" cy="688654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1759515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59515" h="688654">
                    <a:moveTo>
                      <a:pt x="17001" y="0"/>
                    </a:moveTo>
                    <a:lnTo>
                      <a:pt x="1742515" y="0"/>
                    </a:lnTo>
                    <a:cubicBezTo>
                      <a:pt x="1747024" y="0"/>
                      <a:pt x="1751348" y="1791"/>
                      <a:pt x="1754536" y="4979"/>
                    </a:cubicBezTo>
                    <a:cubicBezTo>
                      <a:pt x="1757724" y="8168"/>
                      <a:pt x="1759515" y="12492"/>
                      <a:pt x="1759515" y="17001"/>
                    </a:cubicBezTo>
                    <a:lnTo>
                      <a:pt x="1759515" y="671654"/>
                    </a:lnTo>
                    <a:cubicBezTo>
                      <a:pt x="1759515" y="676162"/>
                      <a:pt x="1757724" y="680487"/>
                      <a:pt x="1754536" y="683675"/>
                    </a:cubicBezTo>
                    <a:cubicBezTo>
                      <a:pt x="1751348" y="686863"/>
                      <a:pt x="1747024" y="688654"/>
                      <a:pt x="1742515" y="688654"/>
                    </a:cubicBezTo>
                    <a:lnTo>
                      <a:pt x="17001" y="688654"/>
                    </a:lnTo>
                    <a:cubicBezTo>
                      <a:pt x="12492" y="688654"/>
                      <a:pt x="8168" y="686863"/>
                      <a:pt x="4979" y="683675"/>
                    </a:cubicBezTo>
                    <a:cubicBezTo>
                      <a:pt x="1791" y="680487"/>
                      <a:pt x="0" y="676162"/>
                      <a:pt x="0" y="671654"/>
                    </a:cubicBezTo>
                    <a:lnTo>
                      <a:pt x="0" y="17001"/>
                    </a:lnTo>
                    <a:cubicBezTo>
                      <a:pt x="0" y="12492"/>
                      <a:pt x="1791" y="8168"/>
                      <a:pt x="4979" y="4979"/>
                    </a:cubicBezTo>
                    <a:cubicBezTo>
                      <a:pt x="8168" y="1791"/>
                      <a:pt x="12492" y="0"/>
                      <a:pt x="17001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28575"/>
                <a:ext cx="1759516" cy="717229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0" name="Group 40"/>
            <p:cNvGrpSpPr/>
            <p:nvPr/>
          </p:nvGrpSpPr>
          <p:grpSpPr>
            <a:xfrm>
              <a:off x="0" y="875017"/>
              <a:ext cx="1068321" cy="1068321"/>
              <a:chOff x="0" y="0"/>
              <a:chExt cx="812800" cy="812800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43" name="Freeform 43"/>
            <p:cNvSpPr/>
            <p:nvPr/>
          </p:nvSpPr>
          <p:spPr>
            <a:xfrm>
              <a:off x="53235" y="579101"/>
              <a:ext cx="961851" cy="1256575"/>
            </a:xfrm>
            <a:custGeom>
              <a:avLst/>
              <a:gdLst/>
              <a:ahLst/>
              <a:cxnLst/>
              <a:rect l="l" t="t" r="r" b="b"/>
              <a:pathLst>
                <a:path w="961851" h="1256575">
                  <a:moveTo>
                    <a:pt x="0" y="0"/>
                  </a:moveTo>
                  <a:lnTo>
                    <a:pt x="961851" y="0"/>
                  </a:lnTo>
                  <a:lnTo>
                    <a:pt x="961851" y="1256576"/>
                  </a:lnTo>
                  <a:lnTo>
                    <a:pt x="0" y="1256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4994300" y="496964"/>
              <a:ext cx="3107501" cy="2192836"/>
            </a:xfrm>
            <a:custGeom>
              <a:avLst/>
              <a:gdLst/>
              <a:ahLst/>
              <a:cxnLst/>
              <a:rect l="l" t="t" r="r" b="b"/>
              <a:pathLst>
                <a:path w="3107501" h="2192836">
                  <a:moveTo>
                    <a:pt x="0" y="0"/>
                  </a:moveTo>
                  <a:lnTo>
                    <a:pt x="3107502" y="0"/>
                  </a:lnTo>
                  <a:lnTo>
                    <a:pt x="3107502" y="2192837"/>
                  </a:lnTo>
                  <a:lnTo>
                    <a:pt x="0" y="21928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14444" r="-70"/>
              </a:stretch>
            </a:blipFill>
            <a:ln w="1143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127193" y="605952"/>
              <a:ext cx="3700857" cy="19521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50"/>
                </a:lnSpc>
                <a:spcBef>
                  <a:spcPct val="0"/>
                </a:spcBef>
              </a:pPr>
              <a:r>
                <a:rPr lang="en-US" sz="1678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จัดทำกล่องคัดแยกเอกสารที่ใช้งานแล้ว โดยเฉพาะกระดาษที่ใช้แล้ว ๑ หน้า กลับมาใช้สำหรับการพิมพ์เอกสารประกอบการพิจารณาต่าง ๆ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7082687" y="6245296"/>
            <a:ext cx="6406675" cy="2402487"/>
            <a:chOff x="0" y="0"/>
            <a:chExt cx="8542234" cy="3203315"/>
          </a:xfrm>
        </p:grpSpPr>
        <p:grpSp>
          <p:nvGrpSpPr>
            <p:cNvPr id="47" name="Group 47"/>
            <p:cNvGrpSpPr/>
            <p:nvPr/>
          </p:nvGrpSpPr>
          <p:grpSpPr>
            <a:xfrm>
              <a:off x="709239" y="162270"/>
              <a:ext cx="7832994" cy="3041045"/>
              <a:chOff x="0" y="0"/>
              <a:chExt cx="1752429" cy="680355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1752429" cy="680355"/>
              </a:xfrm>
              <a:custGeom>
                <a:avLst/>
                <a:gdLst/>
                <a:ahLst/>
                <a:cxnLst/>
                <a:rect l="l" t="t" r="r" b="b"/>
                <a:pathLst>
                  <a:path w="1752429" h="680355">
                    <a:moveTo>
                      <a:pt x="17070" y="0"/>
                    </a:moveTo>
                    <a:lnTo>
                      <a:pt x="1735360" y="0"/>
                    </a:lnTo>
                    <a:cubicBezTo>
                      <a:pt x="1739887" y="0"/>
                      <a:pt x="1744228" y="1798"/>
                      <a:pt x="1747430" y="5000"/>
                    </a:cubicBezTo>
                    <a:cubicBezTo>
                      <a:pt x="1750631" y="8201"/>
                      <a:pt x="1752429" y="12542"/>
                      <a:pt x="1752429" y="17070"/>
                    </a:cubicBezTo>
                    <a:lnTo>
                      <a:pt x="1752429" y="663285"/>
                    </a:lnTo>
                    <a:cubicBezTo>
                      <a:pt x="1752429" y="667813"/>
                      <a:pt x="1750631" y="672154"/>
                      <a:pt x="1747430" y="675355"/>
                    </a:cubicBezTo>
                    <a:cubicBezTo>
                      <a:pt x="1744228" y="678557"/>
                      <a:pt x="1739887" y="680355"/>
                      <a:pt x="1735360" y="680355"/>
                    </a:cubicBezTo>
                    <a:lnTo>
                      <a:pt x="17070" y="680355"/>
                    </a:lnTo>
                    <a:cubicBezTo>
                      <a:pt x="12542" y="680355"/>
                      <a:pt x="8201" y="678557"/>
                      <a:pt x="5000" y="675355"/>
                    </a:cubicBezTo>
                    <a:cubicBezTo>
                      <a:pt x="1798" y="672154"/>
                      <a:pt x="0" y="667813"/>
                      <a:pt x="0" y="663285"/>
                    </a:cubicBezTo>
                    <a:lnTo>
                      <a:pt x="0" y="17070"/>
                    </a:lnTo>
                    <a:cubicBezTo>
                      <a:pt x="0" y="12542"/>
                      <a:pt x="1798" y="8201"/>
                      <a:pt x="5000" y="5000"/>
                    </a:cubicBezTo>
                    <a:cubicBezTo>
                      <a:pt x="8201" y="1798"/>
                      <a:pt x="12542" y="0"/>
                      <a:pt x="1707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28575"/>
                <a:ext cx="1752429" cy="70893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0" name="Group 50"/>
            <p:cNvGrpSpPr/>
            <p:nvPr/>
          </p:nvGrpSpPr>
          <p:grpSpPr>
            <a:xfrm>
              <a:off x="536935" y="0"/>
              <a:ext cx="7864669" cy="3078142"/>
              <a:chOff x="0" y="0"/>
              <a:chExt cx="1759516" cy="688654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759515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59515" h="688654">
                    <a:moveTo>
                      <a:pt x="17001" y="0"/>
                    </a:moveTo>
                    <a:lnTo>
                      <a:pt x="1742515" y="0"/>
                    </a:lnTo>
                    <a:cubicBezTo>
                      <a:pt x="1747024" y="0"/>
                      <a:pt x="1751348" y="1791"/>
                      <a:pt x="1754536" y="4979"/>
                    </a:cubicBezTo>
                    <a:cubicBezTo>
                      <a:pt x="1757724" y="8168"/>
                      <a:pt x="1759515" y="12492"/>
                      <a:pt x="1759515" y="17001"/>
                    </a:cubicBezTo>
                    <a:lnTo>
                      <a:pt x="1759515" y="671654"/>
                    </a:lnTo>
                    <a:cubicBezTo>
                      <a:pt x="1759515" y="676162"/>
                      <a:pt x="1757724" y="680487"/>
                      <a:pt x="1754536" y="683675"/>
                    </a:cubicBezTo>
                    <a:cubicBezTo>
                      <a:pt x="1751348" y="686863"/>
                      <a:pt x="1747024" y="688654"/>
                      <a:pt x="1742515" y="688654"/>
                    </a:cubicBezTo>
                    <a:lnTo>
                      <a:pt x="17001" y="688654"/>
                    </a:lnTo>
                    <a:cubicBezTo>
                      <a:pt x="12492" y="688654"/>
                      <a:pt x="8168" y="686863"/>
                      <a:pt x="4979" y="683675"/>
                    </a:cubicBezTo>
                    <a:cubicBezTo>
                      <a:pt x="1791" y="680487"/>
                      <a:pt x="0" y="676162"/>
                      <a:pt x="0" y="671654"/>
                    </a:cubicBezTo>
                    <a:lnTo>
                      <a:pt x="0" y="17001"/>
                    </a:lnTo>
                    <a:cubicBezTo>
                      <a:pt x="0" y="12492"/>
                      <a:pt x="1791" y="8168"/>
                      <a:pt x="4979" y="4979"/>
                    </a:cubicBezTo>
                    <a:cubicBezTo>
                      <a:pt x="8168" y="1791"/>
                      <a:pt x="12492" y="0"/>
                      <a:pt x="17001" y="0"/>
                    </a:cubicBezTo>
                    <a:close/>
                  </a:path>
                </a:pathLst>
              </a:custGeom>
              <a:solidFill>
                <a:srgbClr val="5590FA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" name="TextBox 52"/>
              <p:cNvSpPr txBox="1"/>
              <p:nvPr/>
            </p:nvSpPr>
            <p:spPr>
              <a:xfrm>
                <a:off x="0" y="-28575"/>
                <a:ext cx="1759516" cy="717229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3" name="Group 53"/>
            <p:cNvGrpSpPr/>
            <p:nvPr/>
          </p:nvGrpSpPr>
          <p:grpSpPr>
            <a:xfrm>
              <a:off x="0" y="879562"/>
              <a:ext cx="1073869" cy="1073869"/>
              <a:chOff x="0" y="0"/>
              <a:chExt cx="812800" cy="812800"/>
            </a:xfrm>
          </p:grpSpPr>
          <p:sp>
            <p:nvSpPr>
              <p:cNvPr id="54" name="Freeform 5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" name="TextBox 5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56" name="Freeform 56"/>
            <p:cNvSpPr/>
            <p:nvPr/>
          </p:nvSpPr>
          <p:spPr>
            <a:xfrm>
              <a:off x="84018" y="577262"/>
              <a:ext cx="905833" cy="1300805"/>
            </a:xfrm>
            <a:custGeom>
              <a:avLst/>
              <a:gdLst/>
              <a:ahLst/>
              <a:cxnLst/>
              <a:rect l="l" t="t" r="r" b="b"/>
              <a:pathLst>
                <a:path w="905833" h="1300805">
                  <a:moveTo>
                    <a:pt x="0" y="0"/>
                  </a:moveTo>
                  <a:lnTo>
                    <a:pt x="905833" y="0"/>
                  </a:lnTo>
                  <a:lnTo>
                    <a:pt x="905833" y="1300804"/>
                  </a:lnTo>
                  <a:lnTo>
                    <a:pt x="0" y="1300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7"/>
            <p:cNvSpPr/>
            <p:nvPr/>
          </p:nvSpPr>
          <p:spPr>
            <a:xfrm>
              <a:off x="5248241" y="56724"/>
              <a:ext cx="2030490" cy="2918576"/>
            </a:xfrm>
            <a:custGeom>
              <a:avLst/>
              <a:gdLst/>
              <a:ahLst/>
              <a:cxnLst/>
              <a:rect l="l" t="t" r="r" b="b"/>
              <a:pathLst>
                <a:path w="2030490" h="2918576">
                  <a:moveTo>
                    <a:pt x="0" y="0"/>
                  </a:moveTo>
                  <a:lnTo>
                    <a:pt x="2030490" y="0"/>
                  </a:lnTo>
                  <a:lnTo>
                    <a:pt x="2030490" y="2918576"/>
                  </a:lnTo>
                  <a:lnTo>
                    <a:pt x="0" y="29185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6308125" y="589930"/>
              <a:ext cx="1999112" cy="2385370"/>
            </a:xfrm>
            <a:custGeom>
              <a:avLst/>
              <a:gdLst/>
              <a:ahLst/>
              <a:cxnLst/>
              <a:rect l="l" t="t" r="r" b="b"/>
              <a:pathLst>
                <a:path w="1999112" h="2385370">
                  <a:moveTo>
                    <a:pt x="0" y="0"/>
                  </a:moveTo>
                  <a:lnTo>
                    <a:pt x="1999111" y="0"/>
                  </a:lnTo>
                  <a:lnTo>
                    <a:pt x="1999111" y="2385370"/>
                  </a:lnTo>
                  <a:lnTo>
                    <a:pt x="0" y="23853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r="-15946"/>
              </a:stretch>
            </a:blip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133047" y="665278"/>
              <a:ext cx="4078270" cy="16866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49"/>
                </a:lnSpc>
                <a:spcBef>
                  <a:spcPct val="0"/>
                </a:spcBef>
              </a:pPr>
              <a:r>
                <a:rPr lang="en-US" sz="182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มีการรับ-ส่ง การแจ้งเวียน หนังสือราชการต่าง ๆ การมอบหมายงาน</a:t>
              </a:r>
            </a:p>
            <a:p>
              <a:pPr algn="l">
                <a:lnSpc>
                  <a:spcPts val="2549"/>
                </a:lnSpc>
                <a:spcBef>
                  <a:spcPct val="0"/>
                </a:spcBef>
              </a:pPr>
              <a:r>
                <a:rPr lang="en-US" sz="182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ผ่านระบบสารบรรณอิเล็กทรอนิกส์ </a:t>
              </a:r>
            </a:p>
            <a:p>
              <a:pPr algn="l">
                <a:lnSpc>
                  <a:spcPts val="2549"/>
                </a:lnSpc>
                <a:spcBef>
                  <a:spcPct val="0"/>
                </a:spcBef>
              </a:pPr>
              <a:endParaRPr lang="en-US" sz="182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-363850" y="9778760"/>
            <a:ext cx="18795586" cy="517777"/>
            <a:chOff x="0" y="0"/>
            <a:chExt cx="8136364" cy="224139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8136364" cy="224139"/>
            </a:xfrm>
            <a:custGeom>
              <a:avLst/>
              <a:gdLst/>
              <a:ahLst/>
              <a:cxnLst/>
              <a:rect l="l" t="t" r="r" b="b"/>
              <a:pathLst>
                <a:path w="8136364" h="224139">
                  <a:moveTo>
                    <a:pt x="3676" y="0"/>
                  </a:moveTo>
                  <a:lnTo>
                    <a:pt x="8132687" y="0"/>
                  </a:lnTo>
                  <a:cubicBezTo>
                    <a:pt x="8133662" y="0"/>
                    <a:pt x="8134597" y="387"/>
                    <a:pt x="8135287" y="1077"/>
                  </a:cubicBezTo>
                  <a:cubicBezTo>
                    <a:pt x="8135976" y="1766"/>
                    <a:pt x="8136364" y="2701"/>
                    <a:pt x="8136364" y="3676"/>
                  </a:cubicBezTo>
                  <a:lnTo>
                    <a:pt x="8136364" y="220462"/>
                  </a:lnTo>
                  <a:cubicBezTo>
                    <a:pt x="8136364" y="221438"/>
                    <a:pt x="8135976" y="222373"/>
                    <a:pt x="8135287" y="223062"/>
                  </a:cubicBezTo>
                  <a:cubicBezTo>
                    <a:pt x="8134597" y="223752"/>
                    <a:pt x="8133662" y="224139"/>
                    <a:pt x="8132687" y="224139"/>
                  </a:cubicBezTo>
                  <a:lnTo>
                    <a:pt x="3676" y="224139"/>
                  </a:lnTo>
                  <a:cubicBezTo>
                    <a:pt x="2701" y="224139"/>
                    <a:pt x="1766" y="223752"/>
                    <a:pt x="1077" y="223062"/>
                  </a:cubicBezTo>
                  <a:cubicBezTo>
                    <a:pt x="387" y="222373"/>
                    <a:pt x="0" y="221438"/>
                    <a:pt x="0" y="220462"/>
                  </a:cubicBezTo>
                  <a:lnTo>
                    <a:pt x="0" y="3676"/>
                  </a:lnTo>
                  <a:cubicBezTo>
                    <a:pt x="0" y="2701"/>
                    <a:pt x="387" y="1766"/>
                    <a:pt x="1077" y="1077"/>
                  </a:cubicBezTo>
                  <a:cubicBezTo>
                    <a:pt x="1766" y="387"/>
                    <a:pt x="2701" y="0"/>
                    <a:pt x="3676" y="0"/>
                  </a:cubicBezTo>
                  <a:close/>
                </a:path>
              </a:pathLst>
            </a:custGeom>
            <a:solidFill>
              <a:srgbClr val="7ED957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28575"/>
              <a:ext cx="8136364" cy="252714"/>
            </a:xfrm>
            <a:prstGeom prst="rect">
              <a:avLst/>
            </a:prstGeom>
          </p:spPr>
          <p:txBody>
            <a:bodyPr lIns="23297" tIns="23297" rIns="23297" bIns="23297" rtlCol="0" anchor="ctr"/>
            <a:lstStyle/>
            <a:p>
              <a:pPr algn="ctr">
                <a:lnSpc>
                  <a:spcPts val="195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3" name="Freeform 63"/>
          <p:cNvSpPr/>
          <p:nvPr/>
        </p:nvSpPr>
        <p:spPr>
          <a:xfrm>
            <a:off x="8463201" y="2865978"/>
            <a:ext cx="4373926" cy="3200679"/>
          </a:xfrm>
          <a:custGeom>
            <a:avLst/>
            <a:gdLst/>
            <a:ahLst/>
            <a:cxnLst/>
            <a:rect l="l" t="t" r="r" b="b"/>
            <a:pathLst>
              <a:path w="4373926" h="3200679">
                <a:moveTo>
                  <a:pt x="0" y="0"/>
                </a:moveTo>
                <a:lnTo>
                  <a:pt x="4373925" y="0"/>
                </a:lnTo>
                <a:lnTo>
                  <a:pt x="4373925" y="3200679"/>
                </a:lnTo>
                <a:lnTo>
                  <a:pt x="0" y="320067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-3005" r="-3005"/>
            </a:stretch>
          </a:blipFill>
          <a:ln w="66675" cap="sq">
            <a:solidFill>
              <a:srgbClr val="71C247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4" name="Freeform 64"/>
          <p:cNvSpPr/>
          <p:nvPr/>
        </p:nvSpPr>
        <p:spPr>
          <a:xfrm>
            <a:off x="1691168" y="841729"/>
            <a:ext cx="4116116" cy="842448"/>
          </a:xfrm>
          <a:custGeom>
            <a:avLst/>
            <a:gdLst/>
            <a:ahLst/>
            <a:cxnLst/>
            <a:rect l="l" t="t" r="r" b="b"/>
            <a:pathLst>
              <a:path w="4116116" h="842448">
                <a:moveTo>
                  <a:pt x="0" y="0"/>
                </a:moveTo>
                <a:lnTo>
                  <a:pt x="4116117" y="0"/>
                </a:lnTo>
                <a:lnTo>
                  <a:pt x="4116117" y="842447"/>
                </a:lnTo>
                <a:lnTo>
                  <a:pt x="0" y="84244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15959" b="-1595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5" name="Group 65"/>
          <p:cNvGrpSpPr/>
          <p:nvPr/>
        </p:nvGrpSpPr>
        <p:grpSpPr>
          <a:xfrm>
            <a:off x="13622712" y="5143500"/>
            <a:ext cx="4499356" cy="4635260"/>
            <a:chOff x="0" y="0"/>
            <a:chExt cx="5999142" cy="6180347"/>
          </a:xfrm>
        </p:grpSpPr>
        <p:sp>
          <p:nvSpPr>
            <p:cNvPr id="66" name="Freeform 66"/>
            <p:cNvSpPr/>
            <p:nvPr/>
          </p:nvSpPr>
          <p:spPr>
            <a:xfrm>
              <a:off x="0" y="0"/>
              <a:ext cx="5999142" cy="6180347"/>
            </a:xfrm>
            <a:custGeom>
              <a:avLst/>
              <a:gdLst/>
              <a:ahLst/>
              <a:cxnLst/>
              <a:rect l="l" t="t" r="r" b="b"/>
              <a:pathLst>
                <a:path w="5999142" h="6180347">
                  <a:moveTo>
                    <a:pt x="0" y="0"/>
                  </a:moveTo>
                  <a:lnTo>
                    <a:pt x="5999142" y="0"/>
                  </a:lnTo>
                  <a:lnTo>
                    <a:pt x="5999142" y="6180347"/>
                  </a:lnTo>
                  <a:lnTo>
                    <a:pt x="0" y="6180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 t="-15486" b="-379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909033" y="996752"/>
              <a:ext cx="4947988" cy="49595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464"/>
                </a:lnSpc>
                <a:spcBef>
                  <a:spcPct val="0"/>
                </a:spcBef>
              </a:pPr>
              <a:r>
                <a:rPr lang="en-US" sz="176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โดยตั้งแต่เดือนตุลาคมถึง</a:t>
              </a:r>
            </a:p>
            <a:p>
              <a:pPr algn="l">
                <a:lnSpc>
                  <a:spcPts val="2464"/>
                </a:lnSpc>
                <a:spcBef>
                  <a:spcPct val="0"/>
                </a:spcBef>
              </a:pPr>
              <a:r>
                <a:rPr lang="en-US" sz="176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เดือนพฤษภาคม 2568 สามารถลดปริมาณการใช้กระดาษได้ตามเป้าหมาย โดยในช่วงไตรมาสที่ 1 - 3 ระหว่างเดือนตุลาคม 2567 ถึงเดือนพฤษภาคม 2568 ที่ผ่านมา สามารถลดปริมาณกระดาษได้จำนวน 3 รีม และลดปริมาณการใช้หมึกพิมพ์ได้จำนวน 3 ชุด คิดเป็นร้อยละ 75 </a:t>
              </a:r>
            </a:p>
            <a:p>
              <a:pPr algn="l">
                <a:lnSpc>
                  <a:spcPts val="2464"/>
                </a:lnSpc>
                <a:spcBef>
                  <a:spcPct val="0"/>
                </a:spcBef>
              </a:pPr>
              <a:r>
                <a:rPr lang="en-US" sz="176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โดยยังคงต้องดำเนินการต่อไปในไตรมาสที่ 4 เพื่อให้สามารถลดปริมาณการใช้กระดาษมากยิ่งขึ้น</a:t>
              </a:r>
            </a:p>
            <a:p>
              <a:pPr algn="l">
                <a:lnSpc>
                  <a:spcPts val="2464"/>
                </a:lnSpc>
                <a:spcBef>
                  <a:spcPct val="0"/>
                </a:spcBef>
              </a:pPr>
              <a:endParaRPr lang="en-US" sz="176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909033" y="269450"/>
              <a:ext cx="5059495" cy="6547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55"/>
                </a:lnSpc>
                <a:spcBef>
                  <a:spcPct val="0"/>
                </a:spcBef>
              </a:pPr>
              <a:r>
                <a:rPr lang="en-US" sz="2968">
                  <a:solidFill>
                    <a:srgbClr val="7ED957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ผลสำเร็จการดำเนินการ</a:t>
              </a:r>
            </a:p>
          </p:txBody>
        </p:sp>
      </p:grpSp>
      <p:sp>
        <p:nvSpPr>
          <p:cNvPr id="69" name="TextBox 69"/>
          <p:cNvSpPr txBox="1"/>
          <p:nvPr/>
        </p:nvSpPr>
        <p:spPr>
          <a:xfrm rot="-2499">
            <a:off x="4824106" y="1253286"/>
            <a:ext cx="5223014" cy="5146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684"/>
              </a:lnSpc>
              <a:spcBef>
                <a:spcPct val="0"/>
              </a:spcBef>
            </a:pPr>
            <a:r>
              <a:rPr lang="en-US" sz="4140" b="1" dirty="0" err="1">
                <a:solidFill>
                  <a:srgbClr val="FF0000"/>
                </a:solidFill>
                <a:latin typeface="Adirek Sans Bold"/>
                <a:ea typeface="Adirek Sans Bold"/>
                <a:cs typeface="Adirek Sans Bold"/>
                <a:sym typeface="Adirek Sans Bold"/>
              </a:rPr>
              <a:t>ผลการดำเนินงาน</a:t>
            </a:r>
            <a:endParaRPr lang="en-US" sz="4140" b="1" dirty="0">
              <a:solidFill>
                <a:srgbClr val="FF0000"/>
              </a:solidFill>
              <a:latin typeface="Adirek Sans Bold"/>
              <a:ea typeface="Adirek Sans Bold"/>
              <a:cs typeface="Adirek Sans Bold"/>
              <a:sym typeface="Adirek Sans Bold"/>
            </a:endParaRPr>
          </a:p>
        </p:txBody>
      </p:sp>
      <p:sp>
        <p:nvSpPr>
          <p:cNvPr id="70" name="TextBox 70"/>
          <p:cNvSpPr txBox="1"/>
          <p:nvPr/>
        </p:nvSpPr>
        <p:spPr>
          <a:xfrm>
            <a:off x="659887" y="342116"/>
            <a:ext cx="5540870" cy="682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878"/>
              </a:lnSpc>
              <a:spcBef>
                <a:spcPct val="0"/>
              </a:spcBef>
            </a:pPr>
            <a:r>
              <a:rPr lang="en-US" sz="5481" b="1" u="none" strike="noStrike" dirty="0" err="1">
                <a:solidFill>
                  <a:srgbClr val="FF0000"/>
                </a:solidFill>
                <a:latin typeface="Adirek Sans Bold"/>
                <a:ea typeface="Adirek Sans Bold"/>
                <a:cs typeface="Adirek Sans Bold"/>
                <a:sym typeface="Adirek Sans Bold"/>
              </a:rPr>
              <a:t>ประชาสัมพันธ์</a:t>
            </a:r>
            <a:endParaRPr lang="en-US" sz="5481" b="1" u="none" strike="noStrike" dirty="0">
              <a:solidFill>
                <a:srgbClr val="FF0000"/>
              </a:solidFill>
              <a:latin typeface="Adirek Sans Bold"/>
              <a:ea typeface="Adirek Sans Bold"/>
              <a:cs typeface="Adirek Sans Bold"/>
              <a:sym typeface="Adirek Sans Bold"/>
            </a:endParaRPr>
          </a:p>
        </p:txBody>
      </p:sp>
      <p:sp>
        <p:nvSpPr>
          <p:cNvPr id="71" name="TextBox 71"/>
          <p:cNvSpPr txBox="1"/>
          <p:nvPr/>
        </p:nvSpPr>
        <p:spPr>
          <a:xfrm>
            <a:off x="1268769" y="1710422"/>
            <a:ext cx="9130927" cy="481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35"/>
              </a:lnSpc>
              <a:spcBef>
                <a:spcPct val="0"/>
              </a:spcBef>
            </a:pPr>
            <a:r>
              <a:rPr lang="en-US" sz="1382" u="none" strike="noStrike" spc="1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ตามแผนปฏิบัติการส่งเสริมคุณธรรม ประจำปี พ.ศ. ๒๕๖๘ </a:t>
            </a:r>
          </a:p>
          <a:p>
            <a:pPr marL="0" lvl="0" indent="0" algn="ctr">
              <a:lnSpc>
                <a:spcPts val="1935"/>
              </a:lnSpc>
              <a:spcBef>
                <a:spcPct val="0"/>
              </a:spcBef>
            </a:pPr>
            <a:r>
              <a:rPr lang="en-US" sz="1382" u="none" strike="noStrike" spc="1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ศูนย์เทคโนโลยีสารสนเทศและกำรสื่อสาร</a:t>
            </a:r>
          </a:p>
        </p:txBody>
      </p:sp>
      <p:sp>
        <p:nvSpPr>
          <p:cNvPr id="72" name="TextBox 72"/>
          <p:cNvSpPr txBox="1"/>
          <p:nvPr/>
        </p:nvSpPr>
        <p:spPr>
          <a:xfrm>
            <a:off x="1634882" y="2409507"/>
            <a:ext cx="9410309" cy="274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85"/>
              </a:lnSpc>
              <a:spcBef>
                <a:spcPct val="0"/>
              </a:spcBef>
            </a:pPr>
            <a:r>
              <a:rPr lang="en-US" sz="1632" spc="13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ก</a:t>
            </a:r>
            <a:r>
              <a:rPr lang="en-US" sz="1632" u="none" strike="noStrike" spc="13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ิจกรรม พอเพียง เรื่อง ลดปริมาณการใช้กระดาษและหมึกพิมพ์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13622712" y="730077"/>
            <a:ext cx="4515548" cy="3633941"/>
            <a:chOff x="0" y="0"/>
            <a:chExt cx="6020730" cy="4845255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6020730" cy="4845255"/>
            </a:xfrm>
            <a:custGeom>
              <a:avLst/>
              <a:gdLst/>
              <a:ahLst/>
              <a:cxnLst/>
              <a:rect l="l" t="t" r="r" b="b"/>
              <a:pathLst>
                <a:path w="6020730" h="4845255">
                  <a:moveTo>
                    <a:pt x="0" y="0"/>
                  </a:moveTo>
                  <a:lnTo>
                    <a:pt x="6020730" y="0"/>
                  </a:lnTo>
                  <a:lnTo>
                    <a:pt x="6020730" y="4845255"/>
                  </a:lnTo>
                  <a:lnTo>
                    <a:pt x="0" y="48452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 b="-527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912304" y="158342"/>
              <a:ext cx="5021748" cy="35748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85"/>
                </a:lnSpc>
                <a:spcBef>
                  <a:spcPct val="0"/>
                </a:spcBef>
              </a:pPr>
              <a:r>
                <a:rPr lang="en-US" sz="1703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“พอเพียง” หมายถึง จะดำเนินชีวิตอย่างพอเพียง พอประมาณ ไม่เบียดเบียนผู้อื่น ใช้ความรู้ความสามารถอย่างรอบคอบ ใช้ทรัพยากรด้วยความประหยัดให้เกิดความคุ้มค่า และไม่กระทำการใดที่ก่อให้เกิดความเดือดร้อนต่อตนเอง องค์กร และสังคม โดยยึดหลักปรัชญาเศรษฐกิจพอเพียง</a:t>
              </a:r>
            </a:p>
            <a:p>
              <a:pPr algn="just">
                <a:lnSpc>
                  <a:spcPts val="2385"/>
                </a:lnSpc>
                <a:spcBef>
                  <a:spcPct val="0"/>
                </a:spcBef>
              </a:pPr>
              <a:endParaRPr lang="en-US" sz="1703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  <a:p>
              <a:pPr algn="just">
                <a:lnSpc>
                  <a:spcPts val="2385"/>
                </a:lnSpc>
                <a:spcBef>
                  <a:spcPct val="0"/>
                </a:spcBef>
              </a:pPr>
              <a:endParaRPr lang="en-US" sz="1703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sp>
        <p:nvSpPr>
          <p:cNvPr id="76" name="TextBox 76"/>
          <p:cNvSpPr txBox="1"/>
          <p:nvPr/>
        </p:nvSpPr>
        <p:spPr>
          <a:xfrm>
            <a:off x="3746370" y="9893060"/>
            <a:ext cx="11353985" cy="6839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20"/>
              </a:lnSpc>
              <a:spcBef>
                <a:spcPct val="0"/>
              </a:spcBef>
            </a:pPr>
            <a:r>
              <a:rPr lang="en-US" sz="1943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คณะทำงานจัดทำและขับเคลื่อนแผนปฏิบัติการส่งเสริมคุณธรรม ศูนย์เทคโนโลยีสารสนเทศและการสื่อสาร</a:t>
            </a:r>
          </a:p>
          <a:p>
            <a:pPr algn="l">
              <a:lnSpc>
                <a:spcPts val="2720"/>
              </a:lnSpc>
              <a:spcBef>
                <a:spcPct val="0"/>
              </a:spcBef>
            </a:pPr>
            <a:endParaRPr lang="en-US" sz="1943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98" t="-47823" b="-11389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471330" y="3287387"/>
            <a:ext cx="6881988" cy="2033573"/>
            <a:chOff x="0" y="0"/>
            <a:chExt cx="8093823" cy="271143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93823" cy="2711431"/>
            </a:xfrm>
            <a:custGeom>
              <a:avLst/>
              <a:gdLst/>
              <a:ahLst/>
              <a:cxnLst/>
              <a:rect l="l" t="t" r="r" b="b"/>
              <a:pathLst>
                <a:path w="8093823" h="2711431">
                  <a:moveTo>
                    <a:pt x="0" y="0"/>
                  </a:moveTo>
                  <a:lnTo>
                    <a:pt x="8093823" y="0"/>
                  </a:lnTo>
                  <a:lnTo>
                    <a:pt x="8093823" y="2711431"/>
                  </a:lnTo>
                  <a:lnTo>
                    <a:pt x="0" y="2711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3037275" y="353751"/>
              <a:ext cx="2423535" cy="1475327"/>
            </a:xfrm>
            <a:custGeom>
              <a:avLst/>
              <a:gdLst/>
              <a:ahLst/>
              <a:cxnLst/>
              <a:rect l="l" t="t" r="r" b="b"/>
              <a:pathLst>
                <a:path w="2423535" h="1475327">
                  <a:moveTo>
                    <a:pt x="0" y="0"/>
                  </a:moveTo>
                  <a:lnTo>
                    <a:pt x="2423535" y="0"/>
                  </a:lnTo>
                  <a:lnTo>
                    <a:pt x="2423535" y="1475327"/>
                  </a:lnTo>
                  <a:lnTo>
                    <a:pt x="0" y="14753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019507" y="1411817"/>
              <a:ext cx="3505471" cy="736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9"/>
                </a:lnSpc>
              </a:pPr>
              <a:r>
                <a:rPr lang="en-US" sz="3206" spc="118">
                  <a:solidFill>
                    <a:srgbClr val="000000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การดำเนินการ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932250">
              <a:off x="1765667" y="628570"/>
              <a:ext cx="2566436" cy="951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04"/>
                </a:lnSpc>
              </a:pPr>
              <a:r>
                <a:rPr lang="en-US" sz="4074" spc="215">
                  <a:solidFill>
                    <a:srgbClr val="000000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ขั้นตอน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947324" y="1399690"/>
              <a:ext cx="3505471" cy="7367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9"/>
                </a:lnSpc>
              </a:pPr>
              <a:r>
                <a:rPr lang="en-US" sz="3206" spc="118">
                  <a:solidFill>
                    <a:srgbClr val="ECF1F4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การดำเนินการ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932250">
              <a:off x="1765667" y="704106"/>
              <a:ext cx="2566436" cy="951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704"/>
                </a:lnSpc>
              </a:pPr>
              <a:r>
                <a:rPr lang="en-US" sz="4074" spc="215">
                  <a:solidFill>
                    <a:srgbClr val="FF614B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ขั้นตอน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855250" y="2869739"/>
            <a:ext cx="7292494" cy="2869002"/>
            <a:chOff x="0" y="0"/>
            <a:chExt cx="9723326" cy="3825336"/>
          </a:xfrm>
        </p:grpSpPr>
        <p:grpSp>
          <p:nvGrpSpPr>
            <p:cNvPr id="11" name="Group 11"/>
            <p:cNvGrpSpPr/>
            <p:nvPr/>
          </p:nvGrpSpPr>
          <p:grpSpPr>
            <a:xfrm>
              <a:off x="807302" y="184706"/>
              <a:ext cx="8916024" cy="3461516"/>
              <a:chOff x="0" y="0"/>
              <a:chExt cx="1752429" cy="6803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52429" cy="680355"/>
              </a:xfrm>
              <a:custGeom>
                <a:avLst/>
                <a:gdLst/>
                <a:ahLst/>
                <a:cxnLst/>
                <a:rect l="l" t="t" r="r" b="b"/>
                <a:pathLst>
                  <a:path w="1752429" h="680355">
                    <a:moveTo>
                      <a:pt x="17070" y="0"/>
                    </a:moveTo>
                    <a:lnTo>
                      <a:pt x="1735360" y="0"/>
                    </a:lnTo>
                    <a:cubicBezTo>
                      <a:pt x="1739887" y="0"/>
                      <a:pt x="1744228" y="1798"/>
                      <a:pt x="1747430" y="5000"/>
                    </a:cubicBezTo>
                    <a:cubicBezTo>
                      <a:pt x="1750631" y="8201"/>
                      <a:pt x="1752429" y="12542"/>
                      <a:pt x="1752429" y="17070"/>
                    </a:cubicBezTo>
                    <a:lnTo>
                      <a:pt x="1752429" y="663285"/>
                    </a:lnTo>
                    <a:cubicBezTo>
                      <a:pt x="1752429" y="667813"/>
                      <a:pt x="1750631" y="672154"/>
                      <a:pt x="1747430" y="675355"/>
                    </a:cubicBezTo>
                    <a:cubicBezTo>
                      <a:pt x="1744228" y="678557"/>
                      <a:pt x="1739887" y="680355"/>
                      <a:pt x="1735360" y="680355"/>
                    </a:cubicBezTo>
                    <a:lnTo>
                      <a:pt x="17070" y="680355"/>
                    </a:lnTo>
                    <a:cubicBezTo>
                      <a:pt x="12542" y="680355"/>
                      <a:pt x="8201" y="678557"/>
                      <a:pt x="5000" y="675355"/>
                    </a:cubicBezTo>
                    <a:cubicBezTo>
                      <a:pt x="1798" y="672154"/>
                      <a:pt x="0" y="667813"/>
                      <a:pt x="0" y="663285"/>
                    </a:cubicBezTo>
                    <a:lnTo>
                      <a:pt x="0" y="17070"/>
                    </a:lnTo>
                    <a:cubicBezTo>
                      <a:pt x="0" y="12542"/>
                      <a:pt x="1798" y="8201"/>
                      <a:pt x="5000" y="5000"/>
                    </a:cubicBezTo>
                    <a:cubicBezTo>
                      <a:pt x="8201" y="1798"/>
                      <a:pt x="12542" y="0"/>
                      <a:pt x="1707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1752429" cy="70893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611174" y="0"/>
              <a:ext cx="8952078" cy="3503741"/>
              <a:chOff x="0" y="0"/>
              <a:chExt cx="1759516" cy="68865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59515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59515" h="688654">
                    <a:moveTo>
                      <a:pt x="17001" y="0"/>
                    </a:moveTo>
                    <a:lnTo>
                      <a:pt x="1742515" y="0"/>
                    </a:lnTo>
                    <a:cubicBezTo>
                      <a:pt x="1747024" y="0"/>
                      <a:pt x="1751348" y="1791"/>
                      <a:pt x="1754536" y="4979"/>
                    </a:cubicBezTo>
                    <a:cubicBezTo>
                      <a:pt x="1757724" y="8168"/>
                      <a:pt x="1759515" y="12492"/>
                      <a:pt x="1759515" y="17001"/>
                    </a:cubicBezTo>
                    <a:lnTo>
                      <a:pt x="1759515" y="671654"/>
                    </a:lnTo>
                    <a:cubicBezTo>
                      <a:pt x="1759515" y="676162"/>
                      <a:pt x="1757724" y="680487"/>
                      <a:pt x="1754536" y="683675"/>
                    </a:cubicBezTo>
                    <a:cubicBezTo>
                      <a:pt x="1751348" y="686863"/>
                      <a:pt x="1747024" y="688654"/>
                      <a:pt x="1742515" y="688654"/>
                    </a:cubicBezTo>
                    <a:lnTo>
                      <a:pt x="17001" y="688654"/>
                    </a:lnTo>
                    <a:cubicBezTo>
                      <a:pt x="12492" y="688654"/>
                      <a:pt x="8168" y="686863"/>
                      <a:pt x="4979" y="683675"/>
                    </a:cubicBezTo>
                    <a:cubicBezTo>
                      <a:pt x="1791" y="680487"/>
                      <a:pt x="0" y="676162"/>
                      <a:pt x="0" y="671654"/>
                    </a:cubicBezTo>
                    <a:lnTo>
                      <a:pt x="0" y="17001"/>
                    </a:lnTo>
                    <a:cubicBezTo>
                      <a:pt x="0" y="12492"/>
                      <a:pt x="1791" y="8168"/>
                      <a:pt x="4979" y="4979"/>
                    </a:cubicBezTo>
                    <a:cubicBezTo>
                      <a:pt x="8168" y="1791"/>
                      <a:pt x="12492" y="0"/>
                      <a:pt x="17001" y="0"/>
                    </a:cubicBezTo>
                    <a:close/>
                  </a:path>
                </a:pathLst>
              </a:custGeom>
              <a:solidFill>
                <a:srgbClr val="5590FA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1759516" cy="717229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1001174"/>
              <a:ext cx="1222348" cy="1222348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42311" y="693603"/>
              <a:ext cx="937725" cy="1465195"/>
            </a:xfrm>
            <a:custGeom>
              <a:avLst/>
              <a:gdLst/>
              <a:ahLst/>
              <a:cxnLst/>
              <a:rect l="l" t="t" r="r" b="b"/>
              <a:pathLst>
                <a:path w="937725" h="1465195">
                  <a:moveTo>
                    <a:pt x="0" y="0"/>
                  </a:moveTo>
                  <a:lnTo>
                    <a:pt x="937726" y="0"/>
                  </a:lnTo>
                  <a:lnTo>
                    <a:pt x="937726" y="1465195"/>
                  </a:lnTo>
                  <a:lnTo>
                    <a:pt x="0" y="1465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5714362" y="530051"/>
              <a:ext cx="3545009" cy="2498390"/>
            </a:xfrm>
            <a:custGeom>
              <a:avLst/>
              <a:gdLst/>
              <a:ahLst/>
              <a:cxnLst/>
              <a:rect l="l" t="t" r="r" b="b"/>
              <a:pathLst>
                <a:path w="3545009" h="2498390">
                  <a:moveTo>
                    <a:pt x="0" y="0"/>
                  </a:moveTo>
                  <a:lnTo>
                    <a:pt x="3545009" y="0"/>
                  </a:lnTo>
                  <a:lnTo>
                    <a:pt x="3545009" y="2498390"/>
                  </a:lnTo>
                  <a:lnTo>
                    <a:pt x="0" y="2498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9219" r="-11139"/>
              </a:stretch>
            </a:blipFill>
            <a:ln w="1619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5414266" y="2242736"/>
              <a:ext cx="4309060" cy="1582600"/>
            </a:xfrm>
            <a:custGeom>
              <a:avLst/>
              <a:gdLst/>
              <a:ahLst/>
              <a:cxnLst/>
              <a:rect l="l" t="t" r="r" b="b"/>
              <a:pathLst>
                <a:path w="4309060" h="1582600">
                  <a:moveTo>
                    <a:pt x="0" y="0"/>
                  </a:moveTo>
                  <a:lnTo>
                    <a:pt x="4309060" y="0"/>
                  </a:lnTo>
                  <a:lnTo>
                    <a:pt x="4309060" y="1582600"/>
                  </a:lnTo>
                  <a:lnTo>
                    <a:pt x="0" y="1582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289708" y="423062"/>
              <a:ext cx="4424654" cy="26053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232"/>
                </a:lnSpc>
                <a:spcBef>
                  <a:spcPct val="0"/>
                </a:spcBef>
              </a:pPr>
              <a:r>
                <a:rPr lang="en-US" sz="1594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การประชุมกลุ่มย่อยเพื่อทบทวนแนวทางการให้บริการด้านเทคโนโลยีสารสนเทศและการสื่อสาร ให้แก่บุคลากรที่เกี่ยวข้องกับงานบริการโดยตรง เช่น นักวิชาการคอมพิวเตอร์ เจ้าพนักงานธุรการ และเจ้าหน้าที่ช่างเครื่องคอมพิวเตอร์ กลุ่มบริหารระบบเครือข่ายและระบบคอมพิวเตอร์ 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57686" y="5848635"/>
            <a:ext cx="6078956" cy="2279593"/>
            <a:chOff x="0" y="0"/>
            <a:chExt cx="8105275" cy="3039457"/>
          </a:xfrm>
        </p:grpSpPr>
        <p:grpSp>
          <p:nvGrpSpPr>
            <p:cNvPr id="25" name="Group 25"/>
            <p:cNvGrpSpPr/>
            <p:nvPr/>
          </p:nvGrpSpPr>
          <p:grpSpPr>
            <a:xfrm>
              <a:off x="672960" y="153969"/>
              <a:ext cx="7432315" cy="2885488"/>
              <a:chOff x="0" y="0"/>
              <a:chExt cx="1752429" cy="68035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752429" cy="680355"/>
              </a:xfrm>
              <a:custGeom>
                <a:avLst/>
                <a:gdLst/>
                <a:ahLst/>
                <a:cxnLst/>
                <a:rect l="l" t="t" r="r" b="b"/>
                <a:pathLst>
                  <a:path w="1752429" h="680355">
                    <a:moveTo>
                      <a:pt x="17070" y="0"/>
                    </a:moveTo>
                    <a:lnTo>
                      <a:pt x="1735360" y="0"/>
                    </a:lnTo>
                    <a:cubicBezTo>
                      <a:pt x="1739887" y="0"/>
                      <a:pt x="1744228" y="1798"/>
                      <a:pt x="1747430" y="5000"/>
                    </a:cubicBezTo>
                    <a:cubicBezTo>
                      <a:pt x="1750631" y="8201"/>
                      <a:pt x="1752429" y="12542"/>
                      <a:pt x="1752429" y="17070"/>
                    </a:cubicBezTo>
                    <a:lnTo>
                      <a:pt x="1752429" y="663285"/>
                    </a:lnTo>
                    <a:cubicBezTo>
                      <a:pt x="1752429" y="667813"/>
                      <a:pt x="1750631" y="672154"/>
                      <a:pt x="1747430" y="675355"/>
                    </a:cubicBezTo>
                    <a:cubicBezTo>
                      <a:pt x="1744228" y="678557"/>
                      <a:pt x="1739887" y="680355"/>
                      <a:pt x="1735360" y="680355"/>
                    </a:cubicBezTo>
                    <a:lnTo>
                      <a:pt x="17070" y="680355"/>
                    </a:lnTo>
                    <a:cubicBezTo>
                      <a:pt x="12542" y="680355"/>
                      <a:pt x="8201" y="678557"/>
                      <a:pt x="5000" y="675355"/>
                    </a:cubicBezTo>
                    <a:cubicBezTo>
                      <a:pt x="1798" y="672154"/>
                      <a:pt x="0" y="667813"/>
                      <a:pt x="0" y="663285"/>
                    </a:cubicBezTo>
                    <a:lnTo>
                      <a:pt x="0" y="17070"/>
                    </a:lnTo>
                    <a:cubicBezTo>
                      <a:pt x="0" y="12542"/>
                      <a:pt x="1798" y="8201"/>
                      <a:pt x="5000" y="5000"/>
                    </a:cubicBezTo>
                    <a:cubicBezTo>
                      <a:pt x="8201" y="1798"/>
                      <a:pt x="12542" y="0"/>
                      <a:pt x="17070" y="0"/>
                    </a:cubicBezTo>
                    <a:close/>
                  </a:path>
                </a:pathLst>
              </a:custGeom>
              <a:solidFill>
                <a:srgbClr val="F68829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1752429" cy="70893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509469" y="0"/>
              <a:ext cx="7462370" cy="2920686"/>
              <a:chOff x="0" y="0"/>
              <a:chExt cx="1759516" cy="68865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759515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59515" h="688654">
                    <a:moveTo>
                      <a:pt x="17001" y="0"/>
                    </a:moveTo>
                    <a:lnTo>
                      <a:pt x="1742515" y="0"/>
                    </a:lnTo>
                    <a:cubicBezTo>
                      <a:pt x="1747024" y="0"/>
                      <a:pt x="1751348" y="1791"/>
                      <a:pt x="1754536" y="4979"/>
                    </a:cubicBezTo>
                    <a:cubicBezTo>
                      <a:pt x="1757724" y="8168"/>
                      <a:pt x="1759515" y="12492"/>
                      <a:pt x="1759515" y="17001"/>
                    </a:cubicBezTo>
                    <a:lnTo>
                      <a:pt x="1759515" y="671654"/>
                    </a:lnTo>
                    <a:cubicBezTo>
                      <a:pt x="1759515" y="676162"/>
                      <a:pt x="1757724" y="680487"/>
                      <a:pt x="1754536" y="683675"/>
                    </a:cubicBezTo>
                    <a:cubicBezTo>
                      <a:pt x="1751348" y="686863"/>
                      <a:pt x="1747024" y="688654"/>
                      <a:pt x="1742515" y="688654"/>
                    </a:cubicBezTo>
                    <a:lnTo>
                      <a:pt x="17001" y="688654"/>
                    </a:lnTo>
                    <a:cubicBezTo>
                      <a:pt x="12492" y="688654"/>
                      <a:pt x="8168" y="686863"/>
                      <a:pt x="4979" y="683675"/>
                    </a:cubicBezTo>
                    <a:cubicBezTo>
                      <a:pt x="1791" y="680487"/>
                      <a:pt x="0" y="676162"/>
                      <a:pt x="0" y="671654"/>
                    </a:cubicBezTo>
                    <a:lnTo>
                      <a:pt x="0" y="17001"/>
                    </a:lnTo>
                    <a:cubicBezTo>
                      <a:pt x="0" y="12492"/>
                      <a:pt x="1791" y="8168"/>
                      <a:pt x="4979" y="4979"/>
                    </a:cubicBezTo>
                    <a:cubicBezTo>
                      <a:pt x="8168" y="1791"/>
                      <a:pt x="12492" y="0"/>
                      <a:pt x="17001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1759516" cy="717229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834570"/>
              <a:ext cx="1018938" cy="1018938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50774" y="552333"/>
              <a:ext cx="917390" cy="1198490"/>
            </a:xfrm>
            <a:custGeom>
              <a:avLst/>
              <a:gdLst/>
              <a:ahLst/>
              <a:cxnLst/>
              <a:rect l="l" t="t" r="r" b="b"/>
              <a:pathLst>
                <a:path w="917390" h="1198490">
                  <a:moveTo>
                    <a:pt x="0" y="0"/>
                  </a:moveTo>
                  <a:lnTo>
                    <a:pt x="917390" y="0"/>
                  </a:lnTo>
                  <a:lnTo>
                    <a:pt x="917390" y="1198490"/>
                  </a:lnTo>
                  <a:lnTo>
                    <a:pt x="0" y="11984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6185159" y="557062"/>
              <a:ext cx="1502212" cy="1971391"/>
            </a:xfrm>
            <a:custGeom>
              <a:avLst/>
              <a:gdLst/>
              <a:ahLst/>
              <a:cxnLst/>
              <a:rect l="l" t="t" r="r" b="b"/>
              <a:pathLst>
                <a:path w="1502212" h="1971391">
                  <a:moveTo>
                    <a:pt x="0" y="0"/>
                  </a:moveTo>
                  <a:lnTo>
                    <a:pt x="1502212" y="0"/>
                  </a:lnTo>
                  <a:lnTo>
                    <a:pt x="1502212" y="1971392"/>
                  </a:lnTo>
                  <a:lnTo>
                    <a:pt x="0" y="1971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25604" t="-7103" r="-4713" b="-2130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4712515" y="557062"/>
              <a:ext cx="1498502" cy="1971391"/>
            </a:xfrm>
            <a:custGeom>
              <a:avLst/>
              <a:gdLst/>
              <a:ahLst/>
              <a:cxnLst/>
              <a:rect l="l" t="t" r="r" b="b"/>
              <a:pathLst>
                <a:path w="1498502" h="1971391">
                  <a:moveTo>
                    <a:pt x="0" y="0"/>
                  </a:moveTo>
                  <a:lnTo>
                    <a:pt x="1498502" y="0"/>
                  </a:lnTo>
                  <a:lnTo>
                    <a:pt x="1498502" y="1971392"/>
                  </a:lnTo>
                  <a:lnTo>
                    <a:pt x="0" y="19713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-8517" r="-8517"/>
              </a:stretch>
            </a:blipFill>
            <a:ln w="2857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075089" y="180829"/>
              <a:ext cx="3522009" cy="2658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77"/>
                </a:lnSpc>
                <a:spcBef>
                  <a:spcPct val="0"/>
                </a:spcBef>
              </a:pPr>
              <a:r>
                <a:rPr lang="en-US" sz="1269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การแจ้งงานและรายงานผลการปฏิบัติงานผ่านแอปพลิเคชันไลน์กลุ่ม “กขค. แจ้งงาน” เพื่อให้มีความสะดวก รวดเร็ว และมีความคล่องตัวในการปฏิบัติงาน ช่วยให้สามารถปฏิบัติงานได้อย่างทันท่วงทีต่อทุสถาการณ์ รวมทั้งสามารถตรวจสอบการปฏิบัติงานย้อนหลังได้ อันจะช่วยสนับสนุนให้การปฏิบัติงานมีประสิทธิภาพมากยิ่งขึ้น</a:t>
              </a:r>
            </a:p>
            <a:p>
              <a:pPr algn="l">
                <a:lnSpc>
                  <a:spcPts val="1777"/>
                </a:lnSpc>
                <a:spcBef>
                  <a:spcPct val="0"/>
                </a:spcBef>
              </a:pPr>
              <a:endParaRPr lang="en-US" sz="126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6885742" y="6724116"/>
            <a:ext cx="6642817" cy="2578976"/>
            <a:chOff x="0" y="0"/>
            <a:chExt cx="1752429" cy="680355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752429" cy="680355"/>
            </a:xfrm>
            <a:custGeom>
              <a:avLst/>
              <a:gdLst/>
              <a:ahLst/>
              <a:cxnLst/>
              <a:rect l="l" t="t" r="r" b="b"/>
              <a:pathLst>
                <a:path w="1752429" h="680355">
                  <a:moveTo>
                    <a:pt x="33798" y="0"/>
                  </a:moveTo>
                  <a:lnTo>
                    <a:pt x="1718631" y="0"/>
                  </a:lnTo>
                  <a:cubicBezTo>
                    <a:pt x="1727595" y="0"/>
                    <a:pt x="1736191" y="3561"/>
                    <a:pt x="1742530" y="9899"/>
                  </a:cubicBezTo>
                  <a:cubicBezTo>
                    <a:pt x="1748868" y="16238"/>
                    <a:pt x="1752429" y="24834"/>
                    <a:pt x="1752429" y="33798"/>
                  </a:cubicBezTo>
                  <a:lnTo>
                    <a:pt x="1752429" y="646557"/>
                  </a:lnTo>
                  <a:cubicBezTo>
                    <a:pt x="1752429" y="655521"/>
                    <a:pt x="1748868" y="664117"/>
                    <a:pt x="1742530" y="670456"/>
                  </a:cubicBezTo>
                  <a:cubicBezTo>
                    <a:pt x="1736191" y="676794"/>
                    <a:pt x="1727595" y="680355"/>
                    <a:pt x="1718631" y="680355"/>
                  </a:cubicBezTo>
                  <a:lnTo>
                    <a:pt x="33798" y="680355"/>
                  </a:lnTo>
                  <a:cubicBezTo>
                    <a:pt x="24834" y="680355"/>
                    <a:pt x="16238" y="676794"/>
                    <a:pt x="9899" y="670456"/>
                  </a:cubicBezTo>
                  <a:cubicBezTo>
                    <a:pt x="3561" y="664117"/>
                    <a:pt x="0" y="655521"/>
                    <a:pt x="0" y="646557"/>
                  </a:cubicBezTo>
                  <a:lnTo>
                    <a:pt x="0" y="33798"/>
                  </a:lnTo>
                  <a:cubicBezTo>
                    <a:pt x="0" y="24834"/>
                    <a:pt x="3561" y="16238"/>
                    <a:pt x="9899" y="9899"/>
                  </a:cubicBezTo>
                  <a:cubicBezTo>
                    <a:pt x="16238" y="3561"/>
                    <a:pt x="24834" y="0"/>
                    <a:pt x="33798" y="0"/>
                  </a:cubicBezTo>
                  <a:close/>
                </a:path>
              </a:pathLst>
            </a:custGeom>
            <a:solidFill>
              <a:srgbClr val="394CB5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28575"/>
              <a:ext cx="1752429" cy="708930"/>
            </a:xfrm>
            <a:prstGeom prst="rect">
              <a:avLst/>
            </a:prstGeom>
          </p:spPr>
          <p:txBody>
            <a:bodyPr lIns="38228" tIns="38228" rIns="38228" bIns="38228" rtlCol="0" anchor="ctr"/>
            <a:lstStyle/>
            <a:p>
              <a:pPr algn="ctr">
                <a:lnSpc>
                  <a:spcPts val="195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6739618" y="6586502"/>
            <a:ext cx="6669679" cy="2610436"/>
            <a:chOff x="0" y="0"/>
            <a:chExt cx="1759516" cy="688654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759515" cy="688654"/>
            </a:xfrm>
            <a:custGeom>
              <a:avLst/>
              <a:gdLst/>
              <a:ahLst/>
              <a:cxnLst/>
              <a:rect l="l" t="t" r="r" b="b"/>
              <a:pathLst>
                <a:path w="1759515" h="688654">
                  <a:moveTo>
                    <a:pt x="33662" y="0"/>
                  </a:moveTo>
                  <a:lnTo>
                    <a:pt x="1725853" y="0"/>
                  </a:lnTo>
                  <a:cubicBezTo>
                    <a:pt x="1734781" y="0"/>
                    <a:pt x="1743343" y="3547"/>
                    <a:pt x="1749656" y="9859"/>
                  </a:cubicBezTo>
                  <a:cubicBezTo>
                    <a:pt x="1755969" y="16172"/>
                    <a:pt x="1759515" y="24734"/>
                    <a:pt x="1759515" y="33662"/>
                  </a:cubicBezTo>
                  <a:lnTo>
                    <a:pt x="1759515" y="654992"/>
                  </a:lnTo>
                  <a:cubicBezTo>
                    <a:pt x="1759515" y="673583"/>
                    <a:pt x="1744444" y="688654"/>
                    <a:pt x="1725853" y="688654"/>
                  </a:cubicBezTo>
                  <a:lnTo>
                    <a:pt x="33662" y="688654"/>
                  </a:lnTo>
                  <a:cubicBezTo>
                    <a:pt x="24734" y="688654"/>
                    <a:pt x="16172" y="685108"/>
                    <a:pt x="9859" y="678795"/>
                  </a:cubicBezTo>
                  <a:cubicBezTo>
                    <a:pt x="3547" y="672482"/>
                    <a:pt x="0" y="663920"/>
                    <a:pt x="0" y="654992"/>
                  </a:cubicBezTo>
                  <a:lnTo>
                    <a:pt x="0" y="33662"/>
                  </a:lnTo>
                  <a:cubicBezTo>
                    <a:pt x="0" y="15071"/>
                    <a:pt x="15071" y="0"/>
                    <a:pt x="33662" y="0"/>
                  </a:cubicBezTo>
                  <a:close/>
                </a:path>
              </a:pathLst>
            </a:custGeom>
            <a:solidFill>
              <a:srgbClr val="5590FA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-28575"/>
              <a:ext cx="1759516" cy="717229"/>
            </a:xfrm>
            <a:prstGeom prst="rect">
              <a:avLst/>
            </a:prstGeom>
          </p:spPr>
          <p:txBody>
            <a:bodyPr lIns="38228" tIns="38228" rIns="38228" bIns="38228" rtlCol="0" anchor="ctr"/>
            <a:lstStyle/>
            <a:p>
              <a:pPr algn="ctr">
                <a:lnSpc>
                  <a:spcPts val="195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6284267" y="7332420"/>
            <a:ext cx="910701" cy="910701"/>
            <a:chOff x="0" y="0"/>
            <a:chExt cx="812800" cy="81280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94CB5"/>
            </a:solidFill>
            <a:ln w="2857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8228" tIns="38228" rIns="38228" bIns="38228" rtlCol="0" anchor="ctr"/>
            <a:lstStyle/>
            <a:p>
              <a:pPr algn="ctr">
                <a:lnSpc>
                  <a:spcPts val="2289"/>
                </a:lnSpc>
              </a:pPr>
              <a:endParaRPr/>
            </a:p>
          </p:txBody>
        </p:sp>
      </p:grpSp>
      <p:sp>
        <p:nvSpPr>
          <p:cNvPr id="47" name="Freeform 47"/>
          <p:cNvSpPr/>
          <p:nvPr/>
        </p:nvSpPr>
        <p:spPr>
          <a:xfrm>
            <a:off x="6355519" y="7076053"/>
            <a:ext cx="768197" cy="1103155"/>
          </a:xfrm>
          <a:custGeom>
            <a:avLst/>
            <a:gdLst/>
            <a:ahLst/>
            <a:cxnLst/>
            <a:rect l="l" t="t" r="r" b="b"/>
            <a:pathLst>
              <a:path w="768197" h="1103155">
                <a:moveTo>
                  <a:pt x="0" y="0"/>
                </a:moveTo>
                <a:lnTo>
                  <a:pt x="768197" y="0"/>
                </a:lnTo>
                <a:lnTo>
                  <a:pt x="768197" y="1103155"/>
                </a:lnTo>
                <a:lnTo>
                  <a:pt x="0" y="110315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8" name="Freeform 48"/>
          <p:cNvSpPr/>
          <p:nvPr/>
        </p:nvSpPr>
        <p:spPr>
          <a:xfrm>
            <a:off x="10541710" y="6764491"/>
            <a:ext cx="1358854" cy="2309993"/>
          </a:xfrm>
          <a:custGeom>
            <a:avLst/>
            <a:gdLst/>
            <a:ahLst/>
            <a:cxnLst/>
            <a:rect l="l" t="t" r="r" b="b"/>
            <a:pathLst>
              <a:path w="1358854" h="2309993">
                <a:moveTo>
                  <a:pt x="0" y="0"/>
                </a:moveTo>
                <a:lnTo>
                  <a:pt x="1358853" y="0"/>
                </a:lnTo>
                <a:lnTo>
                  <a:pt x="1358853" y="2309993"/>
                </a:lnTo>
                <a:lnTo>
                  <a:pt x="0" y="230999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r="-11949" b="-18671"/>
            </a:stretch>
          </a:blipFill>
          <a:ln w="1905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49" name="Freeform 49"/>
          <p:cNvSpPr/>
          <p:nvPr/>
        </p:nvSpPr>
        <p:spPr>
          <a:xfrm>
            <a:off x="11900563" y="6764491"/>
            <a:ext cx="1400563" cy="2309993"/>
          </a:xfrm>
          <a:custGeom>
            <a:avLst/>
            <a:gdLst/>
            <a:ahLst/>
            <a:cxnLst/>
            <a:rect l="l" t="t" r="r" b="b"/>
            <a:pathLst>
              <a:path w="1400563" h="2309993">
                <a:moveTo>
                  <a:pt x="0" y="0"/>
                </a:moveTo>
                <a:lnTo>
                  <a:pt x="1400564" y="0"/>
                </a:lnTo>
                <a:lnTo>
                  <a:pt x="1400564" y="2309993"/>
                </a:lnTo>
                <a:lnTo>
                  <a:pt x="0" y="2309993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r="-24219" b="-31801"/>
            </a:stretch>
          </a:blipFill>
          <a:ln w="19050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50" name="Freeform 50"/>
          <p:cNvSpPr/>
          <p:nvPr/>
        </p:nvSpPr>
        <p:spPr>
          <a:xfrm>
            <a:off x="11779422" y="5433206"/>
            <a:ext cx="1642847" cy="1642847"/>
          </a:xfrm>
          <a:custGeom>
            <a:avLst/>
            <a:gdLst/>
            <a:ahLst/>
            <a:cxnLst/>
            <a:rect l="l" t="t" r="r" b="b"/>
            <a:pathLst>
              <a:path w="1642847" h="1642847">
                <a:moveTo>
                  <a:pt x="0" y="0"/>
                </a:moveTo>
                <a:lnTo>
                  <a:pt x="1642847" y="0"/>
                </a:lnTo>
                <a:lnTo>
                  <a:pt x="1642847" y="1642847"/>
                </a:lnTo>
                <a:lnTo>
                  <a:pt x="0" y="164284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1" name="TextBox 51"/>
          <p:cNvSpPr txBox="1"/>
          <p:nvPr/>
        </p:nvSpPr>
        <p:spPr>
          <a:xfrm>
            <a:off x="7245155" y="6950331"/>
            <a:ext cx="3296555" cy="195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18"/>
              </a:lnSpc>
              <a:spcBef>
                <a:spcPct val="0"/>
              </a:spcBef>
            </a:pPr>
            <a:r>
              <a:rPr lang="en-US" sz="1584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จัดทำกลุ่มไลน์สำหรับการรับแจ้งปัญหาการใช้งานระบบเทคโนโลยีสารสนเทศ “ICT Helpdesk” เพื่อเพิ่มช่องทางในการให้บริการให้มีความสะดวก รวดเร็ว และเพิ่มความเข้าใจในการสื่อสารปัญหาได้อย่างถูกต้องและชัดเจนมากยิ่งขึ้น</a:t>
            </a:r>
          </a:p>
          <a:p>
            <a:pPr algn="l">
              <a:lnSpc>
                <a:spcPts val="2218"/>
              </a:lnSpc>
              <a:spcBef>
                <a:spcPct val="0"/>
              </a:spcBef>
            </a:pPr>
            <a:endParaRPr lang="en-US" sz="1584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  <p:grpSp>
        <p:nvGrpSpPr>
          <p:cNvPr id="52" name="Group 52"/>
          <p:cNvGrpSpPr/>
          <p:nvPr/>
        </p:nvGrpSpPr>
        <p:grpSpPr>
          <a:xfrm>
            <a:off x="0" y="9697407"/>
            <a:ext cx="18460075" cy="589593"/>
            <a:chOff x="0" y="0"/>
            <a:chExt cx="7991125" cy="25522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7991125" cy="255227"/>
            </a:xfrm>
            <a:custGeom>
              <a:avLst/>
              <a:gdLst/>
              <a:ahLst/>
              <a:cxnLst/>
              <a:rect l="l" t="t" r="r" b="b"/>
              <a:pathLst>
                <a:path w="7991125" h="255227">
                  <a:moveTo>
                    <a:pt x="3743" y="0"/>
                  </a:moveTo>
                  <a:lnTo>
                    <a:pt x="7987382" y="0"/>
                  </a:lnTo>
                  <a:cubicBezTo>
                    <a:pt x="7989450" y="0"/>
                    <a:pt x="7991125" y="1676"/>
                    <a:pt x="7991125" y="3743"/>
                  </a:cubicBezTo>
                  <a:lnTo>
                    <a:pt x="7991125" y="251484"/>
                  </a:lnTo>
                  <a:cubicBezTo>
                    <a:pt x="7991125" y="253551"/>
                    <a:pt x="7989450" y="255227"/>
                    <a:pt x="7987382" y="255227"/>
                  </a:cubicBezTo>
                  <a:lnTo>
                    <a:pt x="3743" y="255227"/>
                  </a:lnTo>
                  <a:cubicBezTo>
                    <a:pt x="1676" y="255227"/>
                    <a:pt x="0" y="253551"/>
                    <a:pt x="0" y="251484"/>
                  </a:cubicBezTo>
                  <a:lnTo>
                    <a:pt x="0" y="3743"/>
                  </a:lnTo>
                  <a:cubicBezTo>
                    <a:pt x="0" y="1676"/>
                    <a:pt x="1676" y="0"/>
                    <a:pt x="3743" y="0"/>
                  </a:cubicBezTo>
                  <a:close/>
                </a:path>
              </a:pathLst>
            </a:custGeom>
            <a:solidFill>
              <a:srgbClr val="FFDE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28575"/>
              <a:ext cx="7991125" cy="283802"/>
            </a:xfrm>
            <a:prstGeom prst="rect">
              <a:avLst/>
            </a:prstGeom>
          </p:spPr>
          <p:txBody>
            <a:bodyPr lIns="23297" tIns="23297" rIns="23297" bIns="23297" rtlCol="0" anchor="ctr"/>
            <a:lstStyle/>
            <a:p>
              <a:pPr algn="ctr">
                <a:lnSpc>
                  <a:spcPts val="195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238153" y="50785"/>
            <a:ext cx="10780842" cy="2695129"/>
            <a:chOff x="0" y="220012"/>
            <a:chExt cx="14374455" cy="3593505"/>
          </a:xfrm>
        </p:grpSpPr>
        <p:grpSp>
          <p:nvGrpSpPr>
            <p:cNvPr id="56" name="Group 56"/>
            <p:cNvGrpSpPr/>
            <p:nvPr/>
          </p:nvGrpSpPr>
          <p:grpSpPr>
            <a:xfrm>
              <a:off x="937234" y="2400779"/>
              <a:ext cx="13237308" cy="867228"/>
              <a:chOff x="0" y="0"/>
              <a:chExt cx="3166009" cy="207418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3166009" cy="207418"/>
              </a:xfrm>
              <a:custGeom>
                <a:avLst/>
                <a:gdLst/>
                <a:ahLst/>
                <a:cxnLst/>
                <a:rect l="l" t="t" r="r" b="b"/>
                <a:pathLst>
                  <a:path w="3166009" h="207418">
                    <a:moveTo>
                      <a:pt x="11705" y="0"/>
                    </a:moveTo>
                    <a:lnTo>
                      <a:pt x="3154304" y="0"/>
                    </a:lnTo>
                    <a:cubicBezTo>
                      <a:pt x="3160768" y="0"/>
                      <a:pt x="3166009" y="5241"/>
                      <a:pt x="3166009" y="11705"/>
                    </a:cubicBezTo>
                    <a:lnTo>
                      <a:pt x="3166009" y="195712"/>
                    </a:lnTo>
                    <a:cubicBezTo>
                      <a:pt x="3166009" y="198817"/>
                      <a:pt x="3164776" y="201794"/>
                      <a:pt x="3162580" y="203989"/>
                    </a:cubicBezTo>
                    <a:cubicBezTo>
                      <a:pt x="3160385" y="206184"/>
                      <a:pt x="3157408" y="207418"/>
                      <a:pt x="3154304" y="207418"/>
                    </a:cubicBezTo>
                    <a:lnTo>
                      <a:pt x="11705" y="207418"/>
                    </a:lnTo>
                    <a:cubicBezTo>
                      <a:pt x="5241" y="207418"/>
                      <a:pt x="0" y="202177"/>
                      <a:pt x="0" y="195712"/>
                    </a:cubicBezTo>
                    <a:lnTo>
                      <a:pt x="0" y="11705"/>
                    </a:lnTo>
                    <a:cubicBezTo>
                      <a:pt x="0" y="5241"/>
                      <a:pt x="5241" y="0"/>
                      <a:pt x="11705" y="0"/>
                    </a:cubicBezTo>
                    <a:close/>
                  </a:path>
                </a:pathLst>
              </a:custGeom>
              <a:solidFill>
                <a:srgbClr val="F3FCFC">
                  <a:alpha val="84706"/>
                </a:srgbClr>
              </a:solidFill>
              <a:ln w="28575" cap="sq">
                <a:solidFill>
                  <a:srgbClr val="4164B0">
                    <a:alpha val="84706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19050"/>
                <a:ext cx="3166009" cy="226468"/>
              </a:xfrm>
              <a:prstGeom prst="rect">
                <a:avLst/>
              </a:prstGeom>
            </p:spPr>
            <p:txBody>
              <a:bodyPr lIns="34557" tIns="34557" rIns="34557" bIns="34557" rtlCol="0" anchor="ctr"/>
              <a:lstStyle/>
              <a:p>
                <a:pPr marL="0" lvl="0" indent="0" algn="ctr">
                  <a:lnSpc>
                    <a:spcPts val="145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9" name="Freeform 59"/>
            <p:cNvSpPr/>
            <p:nvPr/>
          </p:nvSpPr>
          <p:spPr>
            <a:xfrm rot="874300">
              <a:off x="7470108" y="220012"/>
              <a:ext cx="1907697" cy="1241546"/>
            </a:xfrm>
            <a:custGeom>
              <a:avLst/>
              <a:gdLst/>
              <a:ahLst/>
              <a:cxnLst/>
              <a:rect l="l" t="t" r="r" b="b"/>
              <a:pathLst>
                <a:path w="1907697" h="1241546">
                  <a:moveTo>
                    <a:pt x="0" y="0"/>
                  </a:moveTo>
                  <a:lnTo>
                    <a:pt x="1907697" y="0"/>
                  </a:lnTo>
                  <a:lnTo>
                    <a:pt x="1907697" y="1241546"/>
                  </a:lnTo>
                  <a:lnTo>
                    <a:pt x="0" y="1241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t="-9733" b="-973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0"/>
            <p:cNvSpPr/>
            <p:nvPr/>
          </p:nvSpPr>
          <p:spPr>
            <a:xfrm>
              <a:off x="1278760" y="1482216"/>
              <a:ext cx="11581397" cy="174428"/>
            </a:xfrm>
            <a:custGeom>
              <a:avLst/>
              <a:gdLst/>
              <a:ahLst/>
              <a:cxnLst/>
              <a:rect l="l" t="t" r="r" b="b"/>
              <a:pathLst>
                <a:path w="11581397" h="174428">
                  <a:moveTo>
                    <a:pt x="0" y="0"/>
                  </a:moveTo>
                  <a:lnTo>
                    <a:pt x="11581397" y="0"/>
                  </a:lnTo>
                  <a:lnTo>
                    <a:pt x="11581397" y="174428"/>
                  </a:lnTo>
                  <a:lnTo>
                    <a:pt x="0" y="1744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8096" b="-8096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61" name="Group 61"/>
            <p:cNvGrpSpPr/>
            <p:nvPr/>
          </p:nvGrpSpPr>
          <p:grpSpPr>
            <a:xfrm>
              <a:off x="0" y="3206298"/>
              <a:ext cx="14374455" cy="607219"/>
              <a:chOff x="0" y="0"/>
              <a:chExt cx="3437984" cy="145231"/>
            </a:xfrm>
          </p:grpSpPr>
          <p:sp>
            <p:nvSpPr>
              <p:cNvPr id="62" name="Freeform 62"/>
              <p:cNvSpPr/>
              <p:nvPr/>
            </p:nvSpPr>
            <p:spPr>
              <a:xfrm>
                <a:off x="0" y="0"/>
                <a:ext cx="3437984" cy="145231"/>
              </a:xfrm>
              <a:custGeom>
                <a:avLst/>
                <a:gdLst/>
                <a:ahLst/>
                <a:cxnLst/>
                <a:rect l="l" t="t" r="r" b="b"/>
                <a:pathLst>
                  <a:path w="3437984" h="145231">
                    <a:moveTo>
                      <a:pt x="10779" y="0"/>
                    </a:moveTo>
                    <a:lnTo>
                      <a:pt x="3427205" y="0"/>
                    </a:lnTo>
                    <a:cubicBezTo>
                      <a:pt x="3433158" y="0"/>
                      <a:pt x="3437984" y="4826"/>
                      <a:pt x="3437984" y="10779"/>
                    </a:cubicBezTo>
                    <a:lnTo>
                      <a:pt x="3437984" y="134451"/>
                    </a:lnTo>
                    <a:cubicBezTo>
                      <a:pt x="3437984" y="137310"/>
                      <a:pt x="3436849" y="140052"/>
                      <a:pt x="3434827" y="142073"/>
                    </a:cubicBezTo>
                    <a:cubicBezTo>
                      <a:pt x="3432806" y="144095"/>
                      <a:pt x="3430064" y="145231"/>
                      <a:pt x="3427205" y="145231"/>
                    </a:cubicBezTo>
                    <a:lnTo>
                      <a:pt x="10779" y="145231"/>
                    </a:lnTo>
                    <a:cubicBezTo>
                      <a:pt x="4826" y="145231"/>
                      <a:pt x="0" y="140405"/>
                      <a:pt x="0" y="134451"/>
                    </a:cubicBezTo>
                    <a:lnTo>
                      <a:pt x="0" y="10779"/>
                    </a:lnTo>
                    <a:cubicBezTo>
                      <a:pt x="0" y="4826"/>
                      <a:pt x="4826" y="0"/>
                      <a:pt x="10779" y="0"/>
                    </a:cubicBezTo>
                    <a:close/>
                  </a:path>
                </a:pathLst>
              </a:custGeom>
              <a:solidFill>
                <a:srgbClr val="F3FCFC">
                  <a:alpha val="84706"/>
                </a:srgbClr>
              </a:solidFill>
              <a:ln w="28575" cap="sq">
                <a:solidFill>
                  <a:srgbClr val="4164B0">
                    <a:alpha val="84706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3" name="TextBox 63"/>
              <p:cNvSpPr txBox="1"/>
              <p:nvPr/>
            </p:nvSpPr>
            <p:spPr>
              <a:xfrm>
                <a:off x="0" y="-19050"/>
                <a:ext cx="3437984" cy="164281"/>
              </a:xfrm>
              <a:prstGeom prst="rect">
                <a:avLst/>
              </a:prstGeom>
            </p:spPr>
            <p:txBody>
              <a:bodyPr lIns="34557" tIns="34557" rIns="34557" bIns="34557" rtlCol="0" anchor="ctr"/>
              <a:lstStyle/>
              <a:p>
                <a:pPr marL="0" lvl="0" indent="0" algn="ctr">
                  <a:lnSpc>
                    <a:spcPts val="145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4" name="TextBox 64"/>
            <p:cNvSpPr txBox="1"/>
            <p:nvPr/>
          </p:nvSpPr>
          <p:spPr>
            <a:xfrm rot="21597501">
              <a:off x="5340748" y="1865441"/>
              <a:ext cx="6529464" cy="7689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3922"/>
                </a:lnSpc>
                <a:spcBef>
                  <a:spcPct val="0"/>
                </a:spcBef>
              </a:pPr>
              <a:r>
                <a:rPr lang="en-US" sz="4407" b="1" dirty="0" err="1">
                  <a:solidFill>
                    <a:srgbClr val="FFFFFF"/>
                  </a:solidFill>
                  <a:latin typeface="Adirek Sans Bold"/>
                  <a:ea typeface="Adirek Sans Bold"/>
                  <a:cs typeface="Adirek Sans Bold"/>
                  <a:sym typeface="Adirek Sans Bold"/>
                </a:rPr>
                <a:t>ผลการดำเนินงาน</a:t>
              </a:r>
              <a:endParaRPr lang="en-US" sz="4407" b="1" dirty="0">
                <a:solidFill>
                  <a:srgbClr val="FFFFFF"/>
                </a:solidFill>
                <a:latin typeface="Adirek Sans Bold"/>
                <a:ea typeface="Adirek Sans Bold"/>
                <a:cs typeface="Adirek Sans Bold"/>
                <a:sym typeface="Adirek Sans Bold"/>
              </a:endParaRP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84884" y="694951"/>
              <a:ext cx="6926908" cy="10131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5193"/>
                </a:lnSpc>
                <a:spcBef>
                  <a:spcPct val="0"/>
                </a:spcBef>
              </a:pPr>
              <a:r>
                <a:rPr lang="en-US" sz="5834" b="1" u="none" strike="noStrike" dirty="0" err="1">
                  <a:solidFill>
                    <a:srgbClr val="FFFFFF"/>
                  </a:solidFill>
                  <a:latin typeface="Adirek Sans Bold"/>
                  <a:ea typeface="Adirek Sans Bold"/>
                  <a:cs typeface="Adirek Sans Bold"/>
                  <a:sym typeface="Adirek Sans Bold"/>
                </a:rPr>
                <a:t>ประชาสัมพันธ์</a:t>
              </a:r>
              <a:endParaRPr lang="en-US" sz="5834" b="1" u="none" strike="noStrike" dirty="0">
                <a:solidFill>
                  <a:srgbClr val="FFFFFF"/>
                </a:solidFill>
                <a:latin typeface="Adirek Sans Bold"/>
                <a:ea typeface="Adirek Sans Bold"/>
                <a:cs typeface="Adirek Sans Bold"/>
                <a:sym typeface="Adirek Sans Bold"/>
              </a:endParaRP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1178894" y="2474964"/>
              <a:ext cx="11415010" cy="6808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060"/>
                </a:lnSpc>
                <a:spcBef>
                  <a:spcPct val="0"/>
                </a:spcBef>
              </a:pPr>
              <a:r>
                <a:rPr lang="en-US" sz="1471" u="none" strike="noStrike" spc="1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ตามแผนปฏิบัติการส่งเสริมคุณธรรม ประจำปี พ.ศ. ๒๕๖๘ </a:t>
              </a:r>
            </a:p>
            <a:p>
              <a:pPr marL="0" lvl="0" indent="0" algn="ctr">
                <a:lnSpc>
                  <a:spcPts val="2060"/>
                </a:lnSpc>
                <a:spcBef>
                  <a:spcPct val="0"/>
                </a:spcBef>
              </a:pPr>
              <a:r>
                <a:rPr lang="en-US" sz="1471" u="none" strike="noStrike" spc="1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ศูนย์เทคโนโลยีสารสนเทศและกำรสื่อสาร</a:t>
              </a:r>
            </a:p>
          </p:txBody>
        </p:sp>
        <p:sp>
          <p:nvSpPr>
            <p:cNvPr id="67" name="TextBox 67"/>
            <p:cNvSpPr txBox="1"/>
            <p:nvPr/>
          </p:nvSpPr>
          <p:spPr>
            <a:xfrm>
              <a:off x="1386644" y="3318210"/>
              <a:ext cx="10999510" cy="35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274"/>
                </a:lnSpc>
                <a:spcBef>
                  <a:spcPct val="0"/>
                </a:spcBef>
              </a:pPr>
              <a:r>
                <a:rPr lang="en-US" sz="1624" spc="12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</a:t>
              </a:r>
              <a:r>
                <a:rPr lang="en-US" sz="1624" u="none" strike="noStrike" spc="12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ิจกรรม วินัย เรื่อง ส่งเสริมการปฏิบัติหน้าที่ ให้ตรงต่อเวลา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3753744" y="267987"/>
            <a:ext cx="4263812" cy="3431354"/>
            <a:chOff x="0" y="0"/>
            <a:chExt cx="5685083" cy="4575138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685083" cy="4575138"/>
            </a:xfrm>
            <a:custGeom>
              <a:avLst/>
              <a:gdLst/>
              <a:ahLst/>
              <a:cxnLst/>
              <a:rect l="l" t="t" r="r" b="b"/>
              <a:pathLst>
                <a:path w="5685083" h="4575138">
                  <a:moveTo>
                    <a:pt x="0" y="0"/>
                  </a:moveTo>
                  <a:lnTo>
                    <a:pt x="5685083" y="0"/>
                  </a:lnTo>
                  <a:lnTo>
                    <a:pt x="5685083" y="4575138"/>
                  </a:lnTo>
                  <a:lnTo>
                    <a:pt x="0" y="4575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 b="-527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TextBox 70"/>
            <p:cNvSpPr txBox="1"/>
            <p:nvPr/>
          </p:nvSpPr>
          <p:spPr>
            <a:xfrm>
              <a:off x="808610" y="191130"/>
              <a:ext cx="4741793" cy="41643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252"/>
                </a:lnSpc>
                <a:spcBef>
                  <a:spcPct val="0"/>
                </a:spcBef>
              </a:pPr>
              <a:r>
                <a:rPr lang="en-US" sz="1608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“วินัย” หมายถึง ปฏิบัติหน้าที่ด้วยความรับผิดชอบ ตรงต่อเวลา มีระเบียบวินัยต่อตนเอง องค์กร และสังคม โดยคำนึงถึงหลักคุณธรรม จริยธรรม เคารพกฎ กติกา กฎหมาย รับผิดชอบต่อสังคมและสิ่งแวดล้อม</a:t>
              </a:r>
            </a:p>
            <a:p>
              <a:pPr algn="just">
                <a:lnSpc>
                  <a:spcPts val="2252"/>
                </a:lnSpc>
                <a:spcBef>
                  <a:spcPct val="0"/>
                </a:spcBef>
              </a:pPr>
              <a:endParaRPr lang="en-US" sz="1608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  <a:p>
              <a:pPr algn="just">
                <a:lnSpc>
                  <a:spcPts val="2252"/>
                </a:lnSpc>
                <a:spcBef>
                  <a:spcPct val="0"/>
                </a:spcBef>
              </a:pPr>
              <a:r>
                <a:rPr lang="en-US" sz="1608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โดยกำหนดให้มีการจัดกิจกรรม “ส่งเสริมการปฏิบัติหน้าที่ ให้ตรงต่อเวลา”เพื่อให้บุคลากรของศูนย์เทคโนโลยีสารสนเทศและการสื่อสาร ปฏิบัติหน้าที่ด้วยความรับผิดชอบ ตรงต่อเวลา มีระเบียบวินัยต่อตนเอง องค์กร และสังคม</a:t>
              </a:r>
            </a:p>
          </p:txBody>
        </p:sp>
      </p:grpSp>
      <p:sp>
        <p:nvSpPr>
          <p:cNvPr id="71" name="Freeform 71"/>
          <p:cNvSpPr/>
          <p:nvPr/>
        </p:nvSpPr>
        <p:spPr>
          <a:xfrm rot="-5400000" flipH="1">
            <a:off x="11973965" y="7326"/>
            <a:ext cx="2286891" cy="4196831"/>
          </a:xfrm>
          <a:custGeom>
            <a:avLst/>
            <a:gdLst/>
            <a:ahLst/>
            <a:cxnLst/>
            <a:rect l="l" t="t" r="r" b="b"/>
            <a:pathLst>
              <a:path w="2286891" h="4196831">
                <a:moveTo>
                  <a:pt x="2286891" y="0"/>
                </a:moveTo>
                <a:lnTo>
                  <a:pt x="0" y="0"/>
                </a:lnTo>
                <a:lnTo>
                  <a:pt x="0" y="4196831"/>
                </a:lnTo>
                <a:lnTo>
                  <a:pt x="2286891" y="4196831"/>
                </a:lnTo>
                <a:lnTo>
                  <a:pt x="2286891" y="0"/>
                </a:lnTo>
                <a:close/>
              </a:path>
            </a:pathLst>
          </a:custGeom>
          <a:blipFill>
            <a:blip r:embed="rId26"/>
            <a:stretch>
              <a:fillRect t="-44869" r="-164852" b="-914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2" name="Group 72"/>
          <p:cNvGrpSpPr/>
          <p:nvPr/>
        </p:nvGrpSpPr>
        <p:grpSpPr>
          <a:xfrm>
            <a:off x="13652383" y="4304240"/>
            <a:ext cx="4534256" cy="3149267"/>
            <a:chOff x="0" y="0"/>
            <a:chExt cx="6045675" cy="4199023"/>
          </a:xfrm>
        </p:grpSpPr>
        <p:sp>
          <p:nvSpPr>
            <p:cNvPr id="73" name="Freeform 73"/>
            <p:cNvSpPr/>
            <p:nvPr/>
          </p:nvSpPr>
          <p:spPr>
            <a:xfrm>
              <a:off x="0" y="110236"/>
              <a:ext cx="6045675" cy="4088786"/>
            </a:xfrm>
            <a:custGeom>
              <a:avLst/>
              <a:gdLst/>
              <a:ahLst/>
              <a:cxnLst/>
              <a:rect l="l" t="t" r="r" b="b"/>
              <a:pathLst>
                <a:path w="6045675" h="4088786">
                  <a:moveTo>
                    <a:pt x="0" y="0"/>
                  </a:moveTo>
                  <a:lnTo>
                    <a:pt x="6045675" y="0"/>
                  </a:lnTo>
                  <a:lnTo>
                    <a:pt x="6045675" y="4088787"/>
                  </a:lnTo>
                  <a:lnTo>
                    <a:pt x="0" y="4088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 b="-817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859898" y="-66675"/>
              <a:ext cx="5098740" cy="7146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505"/>
                </a:lnSpc>
                <a:spcBef>
                  <a:spcPct val="0"/>
                </a:spcBef>
              </a:pPr>
              <a:r>
                <a:rPr lang="en-US" sz="3218">
                  <a:solidFill>
                    <a:srgbClr val="7ED957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ผลสำเร็จการดำเนินการ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893589" y="729870"/>
              <a:ext cx="5152086" cy="26740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72"/>
                </a:lnSpc>
                <a:spcBef>
                  <a:spcPct val="0"/>
                </a:spcBef>
              </a:pPr>
              <a:r>
                <a:rPr lang="en-US" sz="1908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โดยตั้งแต่เดือนตุลาคม 2567 ถึงเดือนพฤษภาคม 2568 บุคลากรของศูนย์เทคโนโลยีสารสนเทศและการสื่อสาร สามารถปฏิบัติหน้าที่ได้ตรงต่อเวลา </a:t>
              </a:r>
            </a:p>
            <a:p>
              <a:pPr algn="l">
                <a:lnSpc>
                  <a:spcPts val="2672"/>
                </a:lnSpc>
                <a:spcBef>
                  <a:spcPct val="0"/>
                </a:spcBef>
              </a:pPr>
              <a:r>
                <a:rPr lang="en-US" sz="1908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โดยไม่มีข้อร้องเรียนเรื่องความล่าช้า</a:t>
              </a:r>
            </a:p>
            <a:p>
              <a:pPr algn="l">
                <a:lnSpc>
                  <a:spcPts val="2672"/>
                </a:lnSpc>
                <a:spcBef>
                  <a:spcPct val="0"/>
                </a:spcBef>
              </a:pPr>
              <a:r>
                <a:rPr lang="en-US" sz="1908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ในการให้บริการจากผู้ใช้งาน</a:t>
              </a:r>
            </a:p>
          </p:txBody>
        </p:sp>
      </p:grpSp>
      <p:sp>
        <p:nvSpPr>
          <p:cNvPr id="76" name="Freeform 76"/>
          <p:cNvSpPr/>
          <p:nvPr/>
        </p:nvSpPr>
        <p:spPr>
          <a:xfrm flipH="1">
            <a:off x="14769446" y="7076053"/>
            <a:ext cx="3417194" cy="2648605"/>
          </a:xfrm>
          <a:custGeom>
            <a:avLst/>
            <a:gdLst/>
            <a:ahLst/>
            <a:cxnLst/>
            <a:rect l="l" t="t" r="r" b="b"/>
            <a:pathLst>
              <a:path w="3417194" h="2648605">
                <a:moveTo>
                  <a:pt x="3417194" y="0"/>
                </a:moveTo>
                <a:lnTo>
                  <a:pt x="0" y="0"/>
                </a:lnTo>
                <a:lnTo>
                  <a:pt x="0" y="2648605"/>
                </a:lnTo>
                <a:lnTo>
                  <a:pt x="3417194" y="2648605"/>
                </a:lnTo>
                <a:lnTo>
                  <a:pt x="3417194" y="0"/>
                </a:lnTo>
                <a:close/>
              </a:path>
            </a:pathLst>
          </a:custGeom>
          <a:blipFill>
            <a:blip r:embed="rId27"/>
            <a:stretch>
              <a:fillRect b="-1891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TextBox 77"/>
          <p:cNvSpPr txBox="1"/>
          <p:nvPr/>
        </p:nvSpPr>
        <p:spPr>
          <a:xfrm>
            <a:off x="3593918" y="9810383"/>
            <a:ext cx="11499494" cy="71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  <a:spcBef>
                <a:spcPct val="0"/>
              </a:spcBef>
            </a:pPr>
            <a:r>
              <a:rPr lang="en-US" sz="2043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คณะทำงานจัดทำและขับเคลื่อนแผนปฏิบัติการส่งเสริมคุณธรรม ศูนย์เทคโนโลยีสารสนเทศและการสื่อสาร</a:t>
            </a:r>
          </a:p>
          <a:p>
            <a:pPr algn="l">
              <a:lnSpc>
                <a:spcPts val="2860"/>
              </a:lnSpc>
              <a:spcBef>
                <a:spcPct val="0"/>
              </a:spcBef>
            </a:pPr>
            <a:endParaRPr lang="en-US" sz="2043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320" b="-7432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91474" y="2019498"/>
            <a:ext cx="11896786" cy="778084"/>
            <a:chOff x="0" y="0"/>
            <a:chExt cx="3171385" cy="207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71385" cy="207418"/>
            </a:xfrm>
            <a:custGeom>
              <a:avLst/>
              <a:gdLst/>
              <a:ahLst/>
              <a:cxnLst/>
              <a:rect l="l" t="t" r="r" b="b"/>
              <a:pathLst>
                <a:path w="3171385" h="207418">
                  <a:moveTo>
                    <a:pt x="9814" y="0"/>
                  </a:moveTo>
                  <a:lnTo>
                    <a:pt x="3161570" y="0"/>
                  </a:lnTo>
                  <a:cubicBezTo>
                    <a:pt x="3164173" y="0"/>
                    <a:pt x="3166670" y="1034"/>
                    <a:pt x="3168510" y="2875"/>
                  </a:cubicBezTo>
                  <a:cubicBezTo>
                    <a:pt x="3170350" y="4715"/>
                    <a:pt x="3171385" y="7211"/>
                    <a:pt x="3171385" y="9814"/>
                  </a:cubicBezTo>
                  <a:lnTo>
                    <a:pt x="3171385" y="197603"/>
                  </a:lnTo>
                  <a:cubicBezTo>
                    <a:pt x="3171385" y="200206"/>
                    <a:pt x="3170350" y="202703"/>
                    <a:pt x="3168510" y="204543"/>
                  </a:cubicBezTo>
                  <a:cubicBezTo>
                    <a:pt x="3166670" y="206384"/>
                    <a:pt x="3164173" y="207418"/>
                    <a:pt x="3161570" y="207418"/>
                  </a:cubicBezTo>
                  <a:lnTo>
                    <a:pt x="9814" y="207418"/>
                  </a:lnTo>
                  <a:cubicBezTo>
                    <a:pt x="7211" y="207418"/>
                    <a:pt x="4715" y="206384"/>
                    <a:pt x="2875" y="204543"/>
                  </a:cubicBezTo>
                  <a:cubicBezTo>
                    <a:pt x="1034" y="202703"/>
                    <a:pt x="0" y="200206"/>
                    <a:pt x="0" y="197603"/>
                  </a:cubicBezTo>
                  <a:lnTo>
                    <a:pt x="0" y="9814"/>
                  </a:lnTo>
                  <a:cubicBezTo>
                    <a:pt x="0" y="7211"/>
                    <a:pt x="1034" y="4715"/>
                    <a:pt x="2875" y="2875"/>
                  </a:cubicBezTo>
                  <a:cubicBezTo>
                    <a:pt x="4715" y="1034"/>
                    <a:pt x="7211" y="0"/>
                    <a:pt x="9814" y="0"/>
                  </a:cubicBezTo>
                  <a:close/>
                </a:path>
              </a:pathLst>
            </a:custGeom>
            <a:solidFill>
              <a:srgbClr val="F3FCFC">
                <a:alpha val="84706"/>
              </a:srgbClr>
            </a:solidFill>
            <a:ln w="28575" cap="sq">
              <a:solidFill>
                <a:srgbClr val="4164B0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171385" cy="226468"/>
            </a:xfrm>
            <a:prstGeom prst="rect">
              <a:avLst/>
            </a:prstGeom>
          </p:spPr>
          <p:txBody>
            <a:bodyPr lIns="34557" tIns="34557" rIns="34557" bIns="34557" rtlCol="0" anchor="ctr"/>
            <a:lstStyle/>
            <a:p>
              <a:pPr marL="0" lvl="0" indent="0" algn="ctr">
                <a:lnSpc>
                  <a:spcPts val="14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874300">
            <a:off x="6562529" y="62895"/>
            <a:ext cx="1714999" cy="1113925"/>
          </a:xfrm>
          <a:custGeom>
            <a:avLst/>
            <a:gdLst/>
            <a:ahLst/>
            <a:cxnLst/>
            <a:rect l="l" t="t" r="r" b="b"/>
            <a:pathLst>
              <a:path w="1714999" h="1113925">
                <a:moveTo>
                  <a:pt x="0" y="0"/>
                </a:moveTo>
                <a:lnTo>
                  <a:pt x="1714999" y="0"/>
                </a:lnTo>
                <a:lnTo>
                  <a:pt x="1714999" y="1113926"/>
                </a:lnTo>
                <a:lnTo>
                  <a:pt x="0" y="11139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851" b="-985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98415" y="1195355"/>
            <a:ext cx="10408567" cy="156498"/>
          </a:xfrm>
          <a:custGeom>
            <a:avLst/>
            <a:gdLst/>
            <a:ahLst/>
            <a:cxnLst/>
            <a:rect l="l" t="t" r="r" b="b"/>
            <a:pathLst>
              <a:path w="10408567" h="156498">
                <a:moveTo>
                  <a:pt x="0" y="0"/>
                </a:moveTo>
                <a:lnTo>
                  <a:pt x="10408567" y="0"/>
                </a:lnTo>
                <a:lnTo>
                  <a:pt x="10408567" y="156498"/>
                </a:lnTo>
                <a:lnTo>
                  <a:pt x="0" y="1564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195" b="-8195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395679" y="2845207"/>
            <a:ext cx="12325408" cy="544802"/>
            <a:chOff x="0" y="0"/>
            <a:chExt cx="3285645" cy="14523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85644" cy="145231"/>
            </a:xfrm>
            <a:custGeom>
              <a:avLst/>
              <a:gdLst/>
              <a:ahLst/>
              <a:cxnLst/>
              <a:rect l="l" t="t" r="r" b="b"/>
              <a:pathLst>
                <a:path w="3285644" h="145231">
                  <a:moveTo>
                    <a:pt x="9473" y="0"/>
                  </a:moveTo>
                  <a:lnTo>
                    <a:pt x="3276171" y="0"/>
                  </a:lnTo>
                  <a:cubicBezTo>
                    <a:pt x="3281403" y="0"/>
                    <a:pt x="3285644" y="4241"/>
                    <a:pt x="3285644" y="9473"/>
                  </a:cubicBezTo>
                  <a:lnTo>
                    <a:pt x="3285644" y="135758"/>
                  </a:lnTo>
                  <a:cubicBezTo>
                    <a:pt x="3285644" y="140989"/>
                    <a:pt x="3281403" y="145231"/>
                    <a:pt x="3276171" y="145231"/>
                  </a:cubicBezTo>
                  <a:lnTo>
                    <a:pt x="9473" y="145231"/>
                  </a:lnTo>
                  <a:cubicBezTo>
                    <a:pt x="4241" y="145231"/>
                    <a:pt x="0" y="140989"/>
                    <a:pt x="0" y="135758"/>
                  </a:cubicBezTo>
                  <a:lnTo>
                    <a:pt x="0" y="9473"/>
                  </a:lnTo>
                  <a:cubicBezTo>
                    <a:pt x="0" y="4241"/>
                    <a:pt x="4241" y="0"/>
                    <a:pt x="9473" y="0"/>
                  </a:cubicBezTo>
                  <a:close/>
                </a:path>
              </a:pathLst>
            </a:custGeom>
            <a:solidFill>
              <a:srgbClr val="F3FCFC">
                <a:alpha val="84706"/>
              </a:srgbClr>
            </a:solidFill>
            <a:ln w="28575" cap="sq">
              <a:solidFill>
                <a:srgbClr val="4164B0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3285645" cy="164281"/>
            </a:xfrm>
            <a:prstGeom prst="rect">
              <a:avLst/>
            </a:prstGeom>
          </p:spPr>
          <p:txBody>
            <a:bodyPr lIns="34557" tIns="34557" rIns="34557" bIns="34557" rtlCol="0" anchor="ctr"/>
            <a:lstStyle/>
            <a:p>
              <a:pPr marL="0" lvl="0" indent="0" algn="ctr">
                <a:lnSpc>
                  <a:spcPts val="145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12166" y="3286792"/>
            <a:ext cx="5894090" cy="1690534"/>
            <a:chOff x="0" y="0"/>
            <a:chExt cx="6728492" cy="225404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728492" cy="2254045"/>
            </a:xfrm>
            <a:custGeom>
              <a:avLst/>
              <a:gdLst/>
              <a:ahLst/>
              <a:cxnLst/>
              <a:rect l="l" t="t" r="r" b="b"/>
              <a:pathLst>
                <a:path w="6728492" h="2254045">
                  <a:moveTo>
                    <a:pt x="0" y="0"/>
                  </a:moveTo>
                  <a:lnTo>
                    <a:pt x="6728492" y="0"/>
                  </a:lnTo>
                  <a:lnTo>
                    <a:pt x="6728492" y="2254045"/>
                  </a:lnTo>
                  <a:lnTo>
                    <a:pt x="0" y="22540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2668432" y="404321"/>
              <a:ext cx="2014714" cy="1226457"/>
            </a:xfrm>
            <a:custGeom>
              <a:avLst/>
              <a:gdLst/>
              <a:ahLst/>
              <a:cxnLst/>
              <a:rect l="l" t="t" r="r" b="b"/>
              <a:pathLst>
                <a:path w="2014714" h="1226457">
                  <a:moveTo>
                    <a:pt x="0" y="0"/>
                  </a:moveTo>
                  <a:lnTo>
                    <a:pt x="2014714" y="0"/>
                  </a:lnTo>
                  <a:lnTo>
                    <a:pt x="2014714" y="1226457"/>
                  </a:lnTo>
                  <a:lnTo>
                    <a:pt x="0" y="1226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2653661" y="1269444"/>
              <a:ext cx="2914140" cy="626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665" spc="98">
                  <a:solidFill>
                    <a:srgbClr val="000000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การดำเนินการ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-932250">
              <a:off x="1609806" y="621626"/>
              <a:ext cx="2133509" cy="802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41"/>
                </a:lnSpc>
              </a:pPr>
              <a:r>
                <a:rPr lang="en-US" sz="3387" spc="179">
                  <a:solidFill>
                    <a:srgbClr val="000000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ขั้นตอน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593655" y="1259362"/>
              <a:ext cx="2914140" cy="6269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32"/>
                </a:lnSpc>
              </a:pPr>
              <a:r>
                <a:rPr lang="en-US" sz="2665" spc="98">
                  <a:solidFill>
                    <a:srgbClr val="ECF1F4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การดำเนินการ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-932250">
              <a:off x="1609806" y="684421"/>
              <a:ext cx="2133509" cy="8025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41"/>
                </a:lnSpc>
              </a:pPr>
              <a:r>
                <a:rPr lang="en-US" sz="3387" spc="179" dirty="0" err="1">
                  <a:solidFill>
                    <a:srgbClr val="FF614B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ขั้นตอน</a:t>
              </a:r>
              <a:endParaRPr lang="en-US" sz="3387" spc="179" dirty="0">
                <a:solidFill>
                  <a:srgbClr val="FF614B"/>
                </a:solidFill>
                <a:latin typeface="UID สนุกดี"/>
                <a:ea typeface="UID สนุกดี"/>
                <a:cs typeface="UID สนุกดี"/>
                <a:sym typeface="UID สนุกดี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12992470" y="674714"/>
            <a:ext cx="5295530" cy="2689568"/>
          </a:xfrm>
          <a:custGeom>
            <a:avLst/>
            <a:gdLst/>
            <a:ahLst/>
            <a:cxnLst/>
            <a:rect l="l" t="t" r="r" b="b"/>
            <a:pathLst>
              <a:path w="5295530" h="2689568">
                <a:moveTo>
                  <a:pt x="0" y="0"/>
                </a:moveTo>
                <a:lnTo>
                  <a:pt x="5295530" y="0"/>
                </a:lnTo>
                <a:lnTo>
                  <a:pt x="5295530" y="2689567"/>
                </a:lnTo>
                <a:lnTo>
                  <a:pt x="0" y="268956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b="-14195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572882" y="6828657"/>
            <a:ext cx="3715118" cy="3518154"/>
          </a:xfrm>
          <a:custGeom>
            <a:avLst/>
            <a:gdLst/>
            <a:ahLst/>
            <a:cxnLst/>
            <a:rect l="l" t="t" r="r" b="b"/>
            <a:pathLst>
              <a:path w="3715118" h="3518154">
                <a:moveTo>
                  <a:pt x="0" y="0"/>
                </a:moveTo>
                <a:lnTo>
                  <a:pt x="3715118" y="0"/>
                </a:lnTo>
                <a:lnTo>
                  <a:pt x="3715118" y="3518154"/>
                </a:lnTo>
                <a:lnTo>
                  <a:pt x="0" y="351815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b="-297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0" y="9724171"/>
            <a:ext cx="18288000" cy="562829"/>
            <a:chOff x="0" y="0"/>
            <a:chExt cx="7916636" cy="24364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7916636" cy="243641"/>
            </a:xfrm>
            <a:custGeom>
              <a:avLst/>
              <a:gdLst/>
              <a:ahLst/>
              <a:cxnLst/>
              <a:rect l="l" t="t" r="r" b="b"/>
              <a:pathLst>
                <a:path w="7916636" h="243641">
                  <a:moveTo>
                    <a:pt x="3779" y="0"/>
                  </a:moveTo>
                  <a:lnTo>
                    <a:pt x="7912857" y="0"/>
                  </a:lnTo>
                  <a:cubicBezTo>
                    <a:pt x="7914945" y="0"/>
                    <a:pt x="7916636" y="1692"/>
                    <a:pt x="7916636" y="3779"/>
                  </a:cubicBezTo>
                  <a:lnTo>
                    <a:pt x="7916636" y="239863"/>
                  </a:lnTo>
                  <a:cubicBezTo>
                    <a:pt x="7916636" y="240865"/>
                    <a:pt x="7916238" y="241826"/>
                    <a:pt x="7915529" y="242535"/>
                  </a:cubicBezTo>
                  <a:cubicBezTo>
                    <a:pt x="7914821" y="243243"/>
                    <a:pt x="7913860" y="243641"/>
                    <a:pt x="7912857" y="243641"/>
                  </a:cubicBezTo>
                  <a:lnTo>
                    <a:pt x="3779" y="243641"/>
                  </a:lnTo>
                  <a:cubicBezTo>
                    <a:pt x="2776" y="243641"/>
                    <a:pt x="1815" y="243243"/>
                    <a:pt x="1107" y="242535"/>
                  </a:cubicBezTo>
                  <a:cubicBezTo>
                    <a:pt x="398" y="241826"/>
                    <a:pt x="0" y="240865"/>
                    <a:pt x="0" y="239863"/>
                  </a:cubicBezTo>
                  <a:lnTo>
                    <a:pt x="0" y="3779"/>
                  </a:lnTo>
                  <a:cubicBezTo>
                    <a:pt x="0" y="2776"/>
                    <a:pt x="398" y="1815"/>
                    <a:pt x="1107" y="1107"/>
                  </a:cubicBezTo>
                  <a:cubicBezTo>
                    <a:pt x="1815" y="398"/>
                    <a:pt x="2776" y="0"/>
                    <a:pt x="3779" y="0"/>
                  </a:cubicBezTo>
                  <a:close/>
                </a:path>
              </a:pathLst>
            </a:custGeom>
            <a:solidFill>
              <a:srgbClr val="3495D8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7916636" cy="272216"/>
            </a:xfrm>
            <a:prstGeom prst="rect">
              <a:avLst/>
            </a:prstGeom>
          </p:spPr>
          <p:txBody>
            <a:bodyPr lIns="23297" tIns="23297" rIns="23297" bIns="23297" rtlCol="0" anchor="ctr"/>
            <a:lstStyle/>
            <a:p>
              <a:pPr algn="ctr">
                <a:lnSpc>
                  <a:spcPts val="195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7150357" y="7550067"/>
            <a:ext cx="3062917" cy="2100615"/>
          </a:xfrm>
          <a:custGeom>
            <a:avLst/>
            <a:gdLst/>
            <a:ahLst/>
            <a:cxnLst/>
            <a:rect l="l" t="t" r="r" b="b"/>
            <a:pathLst>
              <a:path w="3062917" h="2100615">
                <a:moveTo>
                  <a:pt x="0" y="0"/>
                </a:moveTo>
                <a:lnTo>
                  <a:pt x="3062917" y="0"/>
                </a:lnTo>
                <a:lnTo>
                  <a:pt x="3062917" y="2100615"/>
                </a:lnTo>
                <a:lnTo>
                  <a:pt x="0" y="210061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10476" r="-10476"/>
            </a:stretch>
          </a:blipFill>
          <a:ln w="266700" cap="sq">
            <a:solidFill>
              <a:srgbClr val="F8D95A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4"/>
          <p:cNvSpPr txBox="1"/>
          <p:nvPr/>
        </p:nvSpPr>
        <p:spPr>
          <a:xfrm rot="-2499">
            <a:off x="4485966" y="1443351"/>
            <a:ext cx="5868236" cy="648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4692"/>
              </a:lnSpc>
              <a:spcBef>
                <a:spcPct val="0"/>
              </a:spcBef>
            </a:pPr>
            <a:r>
              <a:rPr lang="en-US" sz="5272" b="1" dirty="0" err="1">
                <a:solidFill>
                  <a:srgbClr val="002060"/>
                </a:solidFill>
                <a:latin typeface="Adirek Sans Bold"/>
                <a:ea typeface="Adirek Sans Bold"/>
                <a:cs typeface="Adirek Sans Bold"/>
                <a:sym typeface="Adirek Sans Bold"/>
              </a:rPr>
              <a:t>ผลการดำเนินงาน</a:t>
            </a:r>
            <a:endParaRPr lang="en-US" sz="5272" b="1" dirty="0">
              <a:solidFill>
                <a:srgbClr val="002060"/>
              </a:solidFill>
              <a:latin typeface="Adirek Sans Bold"/>
              <a:ea typeface="Adirek Sans Bold"/>
              <a:cs typeface="Adirek Sans Bold"/>
              <a:sym typeface="Adirek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83111" y="288439"/>
            <a:ext cx="6225430" cy="8628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212"/>
              </a:lnSpc>
              <a:spcBef>
                <a:spcPct val="0"/>
              </a:spcBef>
            </a:pPr>
            <a:r>
              <a:rPr lang="en-US" sz="6980" b="1" u="none" strike="noStrike" dirty="0" err="1">
                <a:solidFill>
                  <a:srgbClr val="002060"/>
                </a:solidFill>
                <a:latin typeface="Adirek Sans Bold"/>
                <a:ea typeface="Adirek Sans Bold"/>
                <a:cs typeface="Adirek Sans Bold"/>
                <a:sym typeface="Adirek Sans Bold"/>
              </a:rPr>
              <a:t>ประชาสัมพันธ์</a:t>
            </a:r>
            <a:endParaRPr lang="en-US" sz="6980" b="1" u="none" strike="noStrike" dirty="0">
              <a:solidFill>
                <a:srgbClr val="002060"/>
              </a:solidFill>
              <a:latin typeface="Adirek Sans Bold"/>
              <a:ea typeface="Adirek Sans Bold"/>
              <a:cs typeface="Adirek Sans Bold"/>
              <a:sym typeface="Adirek Sans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08662" y="2082141"/>
            <a:ext cx="10259030" cy="614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64"/>
              </a:lnSpc>
              <a:spcBef>
                <a:spcPct val="0"/>
              </a:spcBef>
            </a:pPr>
            <a:r>
              <a:rPr lang="en-US" sz="1760" u="none" strike="noStrike" spc="14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ตามแผนปฏิบัติการส่งเสริมคุณธรรม ประจำปี พ.ศ. ๒๕๖๘ </a:t>
            </a:r>
          </a:p>
          <a:p>
            <a:pPr marL="0" lvl="0" indent="0" algn="ctr">
              <a:lnSpc>
                <a:spcPts val="2464"/>
              </a:lnSpc>
              <a:spcBef>
                <a:spcPct val="0"/>
              </a:spcBef>
            </a:pPr>
            <a:r>
              <a:rPr lang="en-US" sz="1760" u="none" strike="noStrike" spc="14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ศูนย์เทคโนโลยีสารสนเทศและกำรสื่อสาร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92299" y="2899067"/>
            <a:ext cx="9885606" cy="340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20"/>
              </a:lnSpc>
              <a:spcBef>
                <a:spcPct val="0"/>
              </a:spcBef>
            </a:pPr>
            <a:r>
              <a:rPr lang="en-US" sz="1943" spc="15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ก</a:t>
            </a:r>
            <a:r>
              <a:rPr lang="en-US" sz="1943" u="none" strike="noStrike" spc="15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ิจกรรม สุจริต เรื่อง ไม่คด ไม่โกง โปร่งใส ในทุกงาน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3752599" y="821624"/>
            <a:ext cx="4280948" cy="2046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11"/>
              </a:lnSpc>
              <a:spcBef>
                <a:spcPct val="0"/>
              </a:spcBef>
            </a:pPr>
            <a:r>
              <a:rPr lang="en-US" sz="1936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   “ สุจริต” หมายถึง ปฏิบัติหน้าที่ด้วยความซื่อสัตย์ ซื่อตรง ยืนหยัดรักษาความถูกต้อง ต่อต้านการทุจริตทุกรูปแบบ และไม่กระทำการใดที่ก่อให้เกิดความเสียหายต่อตนเอง องค์กร และสังคม</a:t>
            </a:r>
          </a:p>
          <a:p>
            <a:pPr algn="just">
              <a:lnSpc>
                <a:spcPts val="2711"/>
              </a:lnSpc>
              <a:spcBef>
                <a:spcPct val="0"/>
              </a:spcBef>
            </a:pPr>
            <a:endParaRPr lang="en-US" sz="1936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  <p:grpSp>
        <p:nvGrpSpPr>
          <p:cNvPr id="29" name="Group 29"/>
          <p:cNvGrpSpPr/>
          <p:nvPr/>
        </p:nvGrpSpPr>
        <p:grpSpPr>
          <a:xfrm>
            <a:off x="395679" y="4799776"/>
            <a:ext cx="7144823" cy="2617688"/>
            <a:chOff x="0" y="0"/>
            <a:chExt cx="9526431" cy="3490251"/>
          </a:xfrm>
        </p:grpSpPr>
        <p:grpSp>
          <p:nvGrpSpPr>
            <p:cNvPr id="30" name="Group 30"/>
            <p:cNvGrpSpPr/>
            <p:nvPr/>
          </p:nvGrpSpPr>
          <p:grpSpPr>
            <a:xfrm>
              <a:off x="608821" y="0"/>
              <a:ext cx="8917610" cy="3490251"/>
              <a:chOff x="0" y="0"/>
              <a:chExt cx="1759516" cy="688654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759515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59515" h="688654">
                    <a:moveTo>
                      <a:pt x="12584" y="0"/>
                    </a:moveTo>
                    <a:lnTo>
                      <a:pt x="1746931" y="0"/>
                    </a:lnTo>
                    <a:cubicBezTo>
                      <a:pt x="1750269" y="0"/>
                      <a:pt x="1753470" y="1326"/>
                      <a:pt x="1755830" y="3686"/>
                    </a:cubicBezTo>
                    <a:cubicBezTo>
                      <a:pt x="1758190" y="6046"/>
                      <a:pt x="1759515" y="9247"/>
                      <a:pt x="1759515" y="12584"/>
                    </a:cubicBezTo>
                    <a:lnTo>
                      <a:pt x="1759515" y="676070"/>
                    </a:lnTo>
                    <a:cubicBezTo>
                      <a:pt x="1759515" y="679408"/>
                      <a:pt x="1758190" y="682608"/>
                      <a:pt x="1755830" y="684968"/>
                    </a:cubicBezTo>
                    <a:cubicBezTo>
                      <a:pt x="1753470" y="687328"/>
                      <a:pt x="1750269" y="688654"/>
                      <a:pt x="1746931" y="688654"/>
                    </a:cubicBezTo>
                    <a:lnTo>
                      <a:pt x="12584" y="688654"/>
                    </a:lnTo>
                    <a:cubicBezTo>
                      <a:pt x="9247" y="688654"/>
                      <a:pt x="6046" y="687328"/>
                      <a:pt x="3686" y="684968"/>
                    </a:cubicBezTo>
                    <a:cubicBezTo>
                      <a:pt x="1326" y="682608"/>
                      <a:pt x="0" y="679408"/>
                      <a:pt x="0" y="676070"/>
                    </a:cubicBezTo>
                    <a:lnTo>
                      <a:pt x="0" y="12584"/>
                    </a:lnTo>
                    <a:cubicBezTo>
                      <a:pt x="0" y="9247"/>
                      <a:pt x="1326" y="6046"/>
                      <a:pt x="3686" y="3686"/>
                    </a:cubicBezTo>
                    <a:cubicBezTo>
                      <a:pt x="6046" y="1326"/>
                      <a:pt x="9247" y="0"/>
                      <a:pt x="12584" y="0"/>
                    </a:cubicBezTo>
                    <a:close/>
                  </a:path>
                </a:pathLst>
              </a:custGeom>
              <a:solidFill>
                <a:srgbClr val="5590FA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1759516" cy="717229"/>
              </a:xfrm>
              <a:prstGeom prst="rect">
                <a:avLst/>
              </a:prstGeom>
            </p:spPr>
            <p:txBody>
              <a:bodyPr lIns="23297" tIns="23297" rIns="23297" bIns="23297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997320"/>
              <a:ext cx="1217642" cy="1217642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3297" tIns="23297" rIns="23297" bIns="23297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36" name="Freeform 36"/>
            <p:cNvSpPr/>
            <p:nvPr/>
          </p:nvSpPr>
          <p:spPr>
            <a:xfrm>
              <a:off x="141764" y="690932"/>
              <a:ext cx="934115" cy="1459554"/>
            </a:xfrm>
            <a:custGeom>
              <a:avLst/>
              <a:gdLst/>
              <a:ahLst/>
              <a:cxnLst/>
              <a:rect l="l" t="t" r="r" b="b"/>
              <a:pathLst>
                <a:path w="934115" h="1459554">
                  <a:moveTo>
                    <a:pt x="0" y="0"/>
                  </a:moveTo>
                  <a:lnTo>
                    <a:pt x="934114" y="0"/>
                  </a:lnTo>
                  <a:lnTo>
                    <a:pt x="934114" y="1459554"/>
                  </a:lnTo>
                  <a:lnTo>
                    <a:pt x="0" y="14595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1217642" y="395021"/>
              <a:ext cx="8260290" cy="28355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145"/>
                </a:lnSpc>
                <a:spcBef>
                  <a:spcPct val="0"/>
                </a:spcBef>
              </a:pP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กำหนดแนวทางการปฏิบัติงานและการให้บริการของกลุ่มบริหารระบบเครือข่ายและระบบคอมพิวเตอร์ (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กขค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.)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กลุ่มแผนและบริหารจัดการระบบเทคโนโลยีสารสนเทศ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(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กผบ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.)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กลุ่มพัฒนาระบบสารสนเทศนายกรัฐมนตรี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(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กสส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.)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และกลุ่มพัฒนาระบบงานดิจิทัล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(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กพท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.)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ซึ่งมีหน้าที่ให้บริการระบบเครือข่ายอินเทอร์เน็ต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ระบบคอมพิวเตอร์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และระบบสารสนเทศต่าง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ๆ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แก่นายกรัฐมนตรี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รองนายกรัฐมนตรี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รัฐมนตรีประจำสำนักนายกรัฐมนตรี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ผู้บริหาร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และบุคลากรใน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สลน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.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บนพื้นฐานความถูกต้อง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เสมอภาค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และเท่าเทียมกัน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</a:p>
            <a:p>
              <a:pPr algn="l">
                <a:lnSpc>
                  <a:spcPts val="2072"/>
                </a:lnSpc>
                <a:spcBef>
                  <a:spcPct val="0"/>
                </a:spcBef>
              </a:pPr>
              <a:endParaRPr lang="en-US" sz="1532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sp>
        <p:nvSpPr>
          <p:cNvPr id="38" name="Freeform 38"/>
          <p:cNvSpPr/>
          <p:nvPr/>
        </p:nvSpPr>
        <p:spPr>
          <a:xfrm>
            <a:off x="6953579" y="3637659"/>
            <a:ext cx="3552739" cy="1907178"/>
          </a:xfrm>
          <a:custGeom>
            <a:avLst/>
            <a:gdLst/>
            <a:ahLst/>
            <a:cxnLst/>
            <a:rect l="l" t="t" r="r" b="b"/>
            <a:pathLst>
              <a:path w="3552739" h="1907178">
                <a:moveTo>
                  <a:pt x="0" y="0"/>
                </a:moveTo>
                <a:lnTo>
                  <a:pt x="3552739" y="0"/>
                </a:lnTo>
                <a:lnTo>
                  <a:pt x="3552739" y="1907177"/>
                </a:lnTo>
                <a:lnTo>
                  <a:pt x="0" y="190717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776" b="-776"/>
            </a:stretch>
          </a:blipFill>
          <a:ln w="142875" cap="sq">
            <a:solidFill>
              <a:srgbClr val="5590FA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9" name="Freeform 39"/>
          <p:cNvSpPr/>
          <p:nvPr/>
        </p:nvSpPr>
        <p:spPr>
          <a:xfrm>
            <a:off x="9198590" y="3502559"/>
            <a:ext cx="1749317" cy="1760319"/>
          </a:xfrm>
          <a:custGeom>
            <a:avLst/>
            <a:gdLst/>
            <a:ahLst/>
            <a:cxnLst/>
            <a:rect l="l" t="t" r="r" b="b"/>
            <a:pathLst>
              <a:path w="1749317" h="1760319">
                <a:moveTo>
                  <a:pt x="0" y="0"/>
                </a:moveTo>
                <a:lnTo>
                  <a:pt x="1749318" y="0"/>
                </a:lnTo>
                <a:lnTo>
                  <a:pt x="1749318" y="1760320"/>
                </a:lnTo>
                <a:lnTo>
                  <a:pt x="0" y="176032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40" name="Group 40"/>
          <p:cNvGrpSpPr/>
          <p:nvPr/>
        </p:nvGrpSpPr>
        <p:grpSpPr>
          <a:xfrm>
            <a:off x="395679" y="7665114"/>
            <a:ext cx="7642138" cy="1860741"/>
            <a:chOff x="0" y="0"/>
            <a:chExt cx="10189517" cy="2480987"/>
          </a:xfrm>
        </p:grpSpPr>
        <p:grpSp>
          <p:nvGrpSpPr>
            <p:cNvPr id="41" name="Group 41"/>
            <p:cNvGrpSpPr/>
            <p:nvPr/>
          </p:nvGrpSpPr>
          <p:grpSpPr>
            <a:xfrm>
              <a:off x="760189" y="0"/>
              <a:ext cx="8338617" cy="2480987"/>
              <a:chOff x="0" y="0"/>
              <a:chExt cx="2454978" cy="730429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2454978" cy="730429"/>
              </a:xfrm>
              <a:custGeom>
                <a:avLst/>
                <a:gdLst/>
                <a:ahLst/>
                <a:cxnLst/>
                <a:rect l="l" t="t" r="r" b="b"/>
                <a:pathLst>
                  <a:path w="2454978" h="730429">
                    <a:moveTo>
                      <a:pt x="11049" y="0"/>
                    </a:moveTo>
                    <a:lnTo>
                      <a:pt x="2443929" y="0"/>
                    </a:lnTo>
                    <a:cubicBezTo>
                      <a:pt x="2450031" y="0"/>
                      <a:pt x="2454978" y="4947"/>
                      <a:pt x="2454978" y="11049"/>
                    </a:cubicBezTo>
                    <a:lnTo>
                      <a:pt x="2454978" y="719380"/>
                    </a:lnTo>
                    <a:cubicBezTo>
                      <a:pt x="2454978" y="725482"/>
                      <a:pt x="2450031" y="730429"/>
                      <a:pt x="2443929" y="730429"/>
                    </a:cubicBezTo>
                    <a:lnTo>
                      <a:pt x="11049" y="730429"/>
                    </a:lnTo>
                    <a:cubicBezTo>
                      <a:pt x="4947" y="730429"/>
                      <a:pt x="0" y="725482"/>
                      <a:pt x="0" y="719380"/>
                    </a:cubicBezTo>
                    <a:lnTo>
                      <a:pt x="0" y="11049"/>
                    </a:lnTo>
                    <a:cubicBezTo>
                      <a:pt x="0" y="4947"/>
                      <a:pt x="4947" y="0"/>
                      <a:pt x="11049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2454978" cy="759004"/>
              </a:xfrm>
              <a:prstGeom prst="rect">
                <a:avLst/>
              </a:prstGeom>
            </p:spPr>
            <p:txBody>
              <a:bodyPr lIns="27018" tIns="27018" rIns="27018" bIns="27018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0" y="785289"/>
              <a:ext cx="1201562" cy="1201562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27018" tIns="27018" rIns="27018" bIns="27018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86970" y="410259"/>
              <a:ext cx="1027621" cy="1342498"/>
            </a:xfrm>
            <a:custGeom>
              <a:avLst/>
              <a:gdLst/>
              <a:ahLst/>
              <a:cxnLst/>
              <a:rect l="l" t="t" r="r" b="b"/>
              <a:pathLst>
                <a:path w="1027621" h="1342498">
                  <a:moveTo>
                    <a:pt x="0" y="0"/>
                  </a:moveTo>
                  <a:lnTo>
                    <a:pt x="1027622" y="0"/>
                  </a:lnTo>
                  <a:lnTo>
                    <a:pt x="1027622" y="1342498"/>
                  </a:lnTo>
                  <a:lnTo>
                    <a:pt x="0" y="1342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8542081" y="759531"/>
              <a:ext cx="1647436" cy="1464158"/>
            </a:xfrm>
            <a:custGeom>
              <a:avLst/>
              <a:gdLst/>
              <a:ahLst/>
              <a:cxnLst/>
              <a:rect l="l" t="t" r="r" b="b"/>
              <a:pathLst>
                <a:path w="1647436" h="1464158">
                  <a:moveTo>
                    <a:pt x="0" y="0"/>
                  </a:moveTo>
                  <a:lnTo>
                    <a:pt x="1647436" y="0"/>
                  </a:lnTo>
                  <a:lnTo>
                    <a:pt x="1647436" y="1464158"/>
                  </a:lnTo>
                  <a:lnTo>
                    <a:pt x="0" y="14641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xmlns="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233798" y="124158"/>
              <a:ext cx="7350430" cy="2356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7"/>
                </a:lnSpc>
                <a:spcBef>
                  <a:spcPct val="0"/>
                </a:spcBef>
              </a:pPr>
              <a:r>
                <a:rPr lang="en-US" sz="1712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ส่งเสริมให้มีการดำเนินการตามประกาศของสำนักเลขาธิการนายกรัฐมนตรีเรื่อง ประกาศเจตนารมณ์ไม่รับของขวัญของกำนัลทุกชนิดจากการปฏิบัติหน้าที่ (No Gift Policy) ประจำปีงบประมาณ พ.ศ. 2568 โดยได้เข้าร่วมอบรมในโครงการเสริมสร้างความรู้ความเข้าใจการประเมินคุณธรรมและความโปร่งใสในการดำเนินงานของ </a:t>
              </a:r>
            </a:p>
            <a:p>
              <a:pPr algn="l">
                <a:lnSpc>
                  <a:spcPts val="2397"/>
                </a:lnSpc>
                <a:spcBef>
                  <a:spcPct val="0"/>
                </a:spcBef>
              </a:pPr>
              <a:endParaRPr lang="en-US" sz="1712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1352809" y="3589672"/>
            <a:ext cx="6680737" cy="3238985"/>
            <a:chOff x="0" y="0"/>
            <a:chExt cx="8907649" cy="4318647"/>
          </a:xfrm>
        </p:grpSpPr>
        <p:grpSp>
          <p:nvGrpSpPr>
            <p:cNvPr id="51" name="Group 51"/>
            <p:cNvGrpSpPr/>
            <p:nvPr/>
          </p:nvGrpSpPr>
          <p:grpSpPr>
            <a:xfrm>
              <a:off x="519203" y="0"/>
              <a:ext cx="7604947" cy="3808273"/>
              <a:chOff x="0" y="0"/>
              <a:chExt cx="1759516" cy="881100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1759515" cy="881100"/>
              </a:xfrm>
              <a:custGeom>
                <a:avLst/>
                <a:gdLst/>
                <a:ahLst/>
                <a:cxnLst/>
                <a:rect l="l" t="t" r="r" b="b"/>
                <a:pathLst>
                  <a:path w="1759515" h="881100">
                    <a:moveTo>
                      <a:pt x="13130" y="0"/>
                    </a:moveTo>
                    <a:lnTo>
                      <a:pt x="1746385" y="0"/>
                    </a:lnTo>
                    <a:cubicBezTo>
                      <a:pt x="1749868" y="0"/>
                      <a:pt x="1753207" y="1383"/>
                      <a:pt x="1755670" y="3846"/>
                    </a:cubicBezTo>
                    <a:cubicBezTo>
                      <a:pt x="1758132" y="6308"/>
                      <a:pt x="1759515" y="9648"/>
                      <a:pt x="1759515" y="13130"/>
                    </a:cubicBezTo>
                    <a:lnTo>
                      <a:pt x="1759515" y="867969"/>
                    </a:lnTo>
                    <a:cubicBezTo>
                      <a:pt x="1759515" y="875221"/>
                      <a:pt x="1753637" y="881100"/>
                      <a:pt x="1746385" y="881100"/>
                    </a:cubicBezTo>
                    <a:lnTo>
                      <a:pt x="13130" y="881100"/>
                    </a:lnTo>
                    <a:cubicBezTo>
                      <a:pt x="5879" y="881100"/>
                      <a:pt x="0" y="875221"/>
                      <a:pt x="0" y="867969"/>
                    </a:cubicBezTo>
                    <a:lnTo>
                      <a:pt x="0" y="13130"/>
                    </a:lnTo>
                    <a:cubicBezTo>
                      <a:pt x="0" y="5879"/>
                      <a:pt x="5879" y="0"/>
                      <a:pt x="13130" y="0"/>
                    </a:cubicBezTo>
                    <a:close/>
                  </a:path>
                </a:pathLst>
              </a:custGeom>
              <a:solidFill>
                <a:srgbClr val="5590FA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28575"/>
                <a:ext cx="1759516" cy="909675"/>
              </a:xfrm>
              <a:prstGeom prst="rect">
                <a:avLst/>
              </a:prstGeom>
            </p:spPr>
            <p:txBody>
              <a:bodyPr lIns="23297" tIns="23297" rIns="23297" bIns="23297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54" name="Group 54"/>
            <p:cNvGrpSpPr/>
            <p:nvPr/>
          </p:nvGrpSpPr>
          <p:grpSpPr>
            <a:xfrm>
              <a:off x="0" y="1350361"/>
              <a:ext cx="1038406" cy="993756"/>
              <a:chOff x="0" y="0"/>
              <a:chExt cx="812800" cy="777851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0" y="0"/>
                <a:ext cx="812800" cy="777851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77851">
                    <a:moveTo>
                      <a:pt x="406400" y="0"/>
                    </a:moveTo>
                    <a:cubicBezTo>
                      <a:pt x="181951" y="0"/>
                      <a:pt x="0" y="174128"/>
                      <a:pt x="0" y="388926"/>
                    </a:cubicBezTo>
                    <a:cubicBezTo>
                      <a:pt x="0" y="603723"/>
                      <a:pt x="181951" y="777851"/>
                      <a:pt x="406400" y="777851"/>
                    </a:cubicBezTo>
                    <a:cubicBezTo>
                      <a:pt x="630849" y="777851"/>
                      <a:pt x="812800" y="603723"/>
                      <a:pt x="812800" y="388926"/>
                    </a:cubicBezTo>
                    <a:cubicBezTo>
                      <a:pt x="812800" y="174128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TextBox 56"/>
              <p:cNvSpPr txBox="1"/>
              <p:nvPr/>
            </p:nvSpPr>
            <p:spPr>
              <a:xfrm>
                <a:off x="76200" y="34824"/>
                <a:ext cx="660400" cy="670104"/>
              </a:xfrm>
              <a:prstGeom prst="rect">
                <a:avLst/>
              </a:prstGeom>
            </p:spPr>
            <p:txBody>
              <a:bodyPr lIns="23297" tIns="23297" rIns="23297" bIns="23297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57" name="Freeform 57"/>
            <p:cNvSpPr/>
            <p:nvPr/>
          </p:nvSpPr>
          <p:spPr>
            <a:xfrm>
              <a:off x="81244" y="992734"/>
              <a:ext cx="875919" cy="1257847"/>
            </a:xfrm>
            <a:custGeom>
              <a:avLst/>
              <a:gdLst/>
              <a:ahLst/>
              <a:cxnLst/>
              <a:rect l="l" t="t" r="r" b="b"/>
              <a:pathLst>
                <a:path w="875919" h="1257847">
                  <a:moveTo>
                    <a:pt x="0" y="0"/>
                  </a:moveTo>
                  <a:lnTo>
                    <a:pt x="875918" y="0"/>
                  </a:lnTo>
                  <a:lnTo>
                    <a:pt x="875918" y="1257847"/>
                  </a:lnTo>
                  <a:lnTo>
                    <a:pt x="0" y="1257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8"/>
            <p:cNvSpPr/>
            <p:nvPr/>
          </p:nvSpPr>
          <p:spPr>
            <a:xfrm>
              <a:off x="6791524" y="2096993"/>
              <a:ext cx="2116125" cy="2221654"/>
            </a:xfrm>
            <a:custGeom>
              <a:avLst/>
              <a:gdLst/>
              <a:ahLst/>
              <a:cxnLst/>
              <a:rect l="l" t="t" r="r" b="b"/>
              <a:pathLst>
                <a:path w="2116125" h="2221654">
                  <a:moveTo>
                    <a:pt x="0" y="0"/>
                  </a:moveTo>
                  <a:lnTo>
                    <a:pt x="2116125" y="0"/>
                  </a:lnTo>
                  <a:lnTo>
                    <a:pt x="2116125" y="2221654"/>
                  </a:lnTo>
                  <a:lnTo>
                    <a:pt x="0" y="22216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103830" y="514465"/>
              <a:ext cx="6820723" cy="27617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61"/>
                </a:lnSpc>
                <a:spcBef>
                  <a:spcPct val="0"/>
                </a:spcBef>
              </a:pPr>
              <a:r>
                <a:rPr lang="en-US" sz="1686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การคัดเลือกบุคลากรศูนย์เทคโนโลยีสารสนเทศและการสื่อสาร เป็น “คนดี ศรี สลน.” ตามหลักเกณฑ์และวิธีการที่กำหนด เพื่อส่งเสริม ยกย่อง เชิดชู และเสริมสร้างขวัญกำลังใจให้กับบุคลากรที่ประพฤติตนตามประมวลจริยธรรมของข้าราชการพลเรือน และข้อกำหนดจริยธรรมของสำนักเลขาธิการนายกรัฐมนตรี </a:t>
              </a:r>
            </a:p>
            <a:p>
              <a:pPr algn="l">
                <a:lnSpc>
                  <a:spcPts val="2361"/>
                </a:lnSpc>
                <a:spcBef>
                  <a:spcPct val="0"/>
                </a:spcBef>
              </a:pPr>
              <a:endParaRPr lang="en-US" sz="1686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sp>
        <p:nvSpPr>
          <p:cNvPr id="60" name="Freeform 60"/>
          <p:cNvSpPr/>
          <p:nvPr/>
        </p:nvSpPr>
        <p:spPr>
          <a:xfrm>
            <a:off x="11792575" y="6216187"/>
            <a:ext cx="2399789" cy="3434495"/>
          </a:xfrm>
          <a:custGeom>
            <a:avLst/>
            <a:gdLst/>
            <a:ahLst/>
            <a:cxnLst/>
            <a:rect l="l" t="t" r="r" b="b"/>
            <a:pathLst>
              <a:path w="2399789" h="3434495">
                <a:moveTo>
                  <a:pt x="0" y="0"/>
                </a:moveTo>
                <a:lnTo>
                  <a:pt x="2399790" y="0"/>
                </a:lnTo>
                <a:lnTo>
                  <a:pt x="2399790" y="3434495"/>
                </a:lnTo>
                <a:lnTo>
                  <a:pt x="0" y="3434495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l="-8408" r="-3785" b="-8403"/>
            </a:stretch>
          </a:blipFill>
          <a:ln w="76200" cap="sq">
            <a:solidFill>
              <a:srgbClr val="8AC2DE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1" name="TextBox 61"/>
          <p:cNvSpPr txBox="1"/>
          <p:nvPr/>
        </p:nvSpPr>
        <p:spPr>
          <a:xfrm>
            <a:off x="15118822" y="7255717"/>
            <a:ext cx="3026688" cy="2474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90"/>
              </a:lnSpc>
              <a:spcBef>
                <a:spcPct val="0"/>
              </a:spcBef>
            </a:pPr>
            <a:r>
              <a:rPr lang="en-US" sz="1278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โดยในช่วงเดือนตุลาคม 2566 ถึงเดือนพฤษภาคม 2568 ที่ผ่านมา คิดเป็นผลสำเร็จตามค่าเป้าหมายร้อยละ 75 และยังต้องดำเนินการต่อไปในไตรมาสที่ 4</a:t>
            </a:r>
          </a:p>
          <a:p>
            <a:pPr algn="l">
              <a:lnSpc>
                <a:spcPts val="1790"/>
              </a:lnSpc>
              <a:spcBef>
                <a:spcPct val="0"/>
              </a:spcBef>
            </a:pPr>
            <a:endParaRPr lang="en-US" sz="1278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  <a:p>
            <a:pPr algn="l">
              <a:lnSpc>
                <a:spcPts val="1790"/>
              </a:lnSpc>
              <a:spcBef>
                <a:spcPct val="0"/>
              </a:spcBef>
            </a:pPr>
            <a:r>
              <a:rPr lang="en-US" sz="1278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นอกจากจะป้องกันไม่ให้เกิดข้อร้องเรียนจากผู้ใช้บริการแล้ว ยังเป็นการสร้างมาตรฐานในการปฏิบัติงานให้กับบุคลากร ศทส. ซึ่งจะนำไปสู่วัฒนธรรมองค์กรในด้านการให้บริการที่ดีของหน่วยงานในอนาคตได้ </a:t>
            </a:r>
          </a:p>
          <a:p>
            <a:pPr algn="l">
              <a:lnSpc>
                <a:spcPts val="1790"/>
              </a:lnSpc>
              <a:spcBef>
                <a:spcPct val="0"/>
              </a:spcBef>
            </a:pPr>
            <a:endParaRPr lang="en-US" sz="1278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  <p:sp>
        <p:nvSpPr>
          <p:cNvPr id="62" name="TextBox 62"/>
          <p:cNvSpPr txBox="1"/>
          <p:nvPr/>
        </p:nvSpPr>
        <p:spPr>
          <a:xfrm>
            <a:off x="15154782" y="6781032"/>
            <a:ext cx="3133218" cy="445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91"/>
              </a:lnSpc>
              <a:spcBef>
                <a:spcPct val="0"/>
              </a:spcBef>
            </a:pPr>
            <a:r>
              <a:rPr lang="en-US" sz="2637">
                <a:solidFill>
                  <a:srgbClr val="7ED957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ผลสำเร็จการดำเนินการ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4133682" y="9796641"/>
            <a:ext cx="11879133" cy="755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0"/>
              </a:lnSpc>
              <a:spcBef>
                <a:spcPct val="0"/>
              </a:spcBef>
            </a:pPr>
            <a:r>
              <a:rPr lang="en-US" sz="2143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คณะทำงานจัดทำและขับเคลื่อนแผนปฏิบัติการส่งเสริมคุณธรรม ศูนย์เทคโนโลยีสารสนเทศและการสื่อสาร</a:t>
            </a:r>
          </a:p>
          <a:p>
            <a:pPr algn="l">
              <a:lnSpc>
                <a:spcPts val="3000"/>
              </a:lnSpc>
              <a:spcBef>
                <a:spcPct val="0"/>
              </a:spcBef>
            </a:pPr>
            <a:endParaRPr lang="en-US" sz="2143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8024" b="-1080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61928" y="3774055"/>
            <a:ext cx="5577697" cy="1740895"/>
            <a:chOff x="0" y="0"/>
            <a:chExt cx="6928934" cy="23211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28934" cy="2321193"/>
            </a:xfrm>
            <a:custGeom>
              <a:avLst/>
              <a:gdLst/>
              <a:ahLst/>
              <a:cxnLst/>
              <a:rect l="l" t="t" r="r" b="b"/>
              <a:pathLst>
                <a:path w="6928934" h="2321193">
                  <a:moveTo>
                    <a:pt x="0" y="0"/>
                  </a:moveTo>
                  <a:lnTo>
                    <a:pt x="6928934" y="0"/>
                  </a:lnTo>
                  <a:lnTo>
                    <a:pt x="6928934" y="2321193"/>
                  </a:lnTo>
                  <a:lnTo>
                    <a:pt x="0" y="23211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704748" y="146616"/>
              <a:ext cx="2350296" cy="1430743"/>
            </a:xfrm>
            <a:custGeom>
              <a:avLst/>
              <a:gdLst/>
              <a:ahLst/>
              <a:cxnLst/>
              <a:rect l="l" t="t" r="r" b="b"/>
              <a:pathLst>
                <a:path w="2350296" h="1430743">
                  <a:moveTo>
                    <a:pt x="0" y="0"/>
                  </a:moveTo>
                  <a:lnTo>
                    <a:pt x="2350296" y="0"/>
                  </a:lnTo>
                  <a:lnTo>
                    <a:pt x="2350296" y="1430743"/>
                  </a:lnTo>
                  <a:lnTo>
                    <a:pt x="0" y="1430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2687516" y="1170117"/>
              <a:ext cx="3399536" cy="717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spc="115">
                  <a:solidFill>
                    <a:srgbClr val="000000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การดำเนินการ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 rot="-932250">
              <a:off x="1471066" y="409457"/>
              <a:ext cx="2488878" cy="926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31"/>
                </a:lnSpc>
              </a:pPr>
              <a:r>
                <a:rPr lang="en-US" sz="3951" spc="209">
                  <a:solidFill>
                    <a:srgbClr val="000000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ขั้นตอน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2617515" y="1158357"/>
              <a:ext cx="3399536" cy="717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53"/>
                </a:lnSpc>
              </a:pPr>
              <a:r>
                <a:rPr lang="en-US" sz="3109" spc="115">
                  <a:solidFill>
                    <a:srgbClr val="ECF1F4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การดำเนินการ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 rot="-932250">
              <a:off x="1471066" y="482711"/>
              <a:ext cx="2488878" cy="9267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531"/>
                </a:lnSpc>
              </a:pPr>
              <a:r>
                <a:rPr lang="en-US" sz="3951" spc="209">
                  <a:solidFill>
                    <a:srgbClr val="FF614B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ขั้นตอน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7471" y="5716939"/>
            <a:ext cx="6244352" cy="2341616"/>
            <a:chOff x="0" y="0"/>
            <a:chExt cx="8325803" cy="3122154"/>
          </a:xfrm>
        </p:grpSpPr>
        <p:grpSp>
          <p:nvGrpSpPr>
            <p:cNvPr id="11" name="Group 11"/>
            <p:cNvGrpSpPr/>
            <p:nvPr/>
          </p:nvGrpSpPr>
          <p:grpSpPr>
            <a:xfrm>
              <a:off x="691270" y="158159"/>
              <a:ext cx="7634533" cy="2963996"/>
              <a:chOff x="0" y="0"/>
              <a:chExt cx="1752429" cy="68035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752429" cy="680355"/>
              </a:xfrm>
              <a:custGeom>
                <a:avLst/>
                <a:gdLst/>
                <a:ahLst/>
                <a:cxnLst/>
                <a:rect l="l" t="t" r="r" b="b"/>
                <a:pathLst>
                  <a:path w="1752429" h="680355">
                    <a:moveTo>
                      <a:pt x="17070" y="0"/>
                    </a:moveTo>
                    <a:lnTo>
                      <a:pt x="1735360" y="0"/>
                    </a:lnTo>
                    <a:cubicBezTo>
                      <a:pt x="1739887" y="0"/>
                      <a:pt x="1744228" y="1798"/>
                      <a:pt x="1747430" y="5000"/>
                    </a:cubicBezTo>
                    <a:cubicBezTo>
                      <a:pt x="1750631" y="8201"/>
                      <a:pt x="1752429" y="12542"/>
                      <a:pt x="1752429" y="17070"/>
                    </a:cubicBezTo>
                    <a:lnTo>
                      <a:pt x="1752429" y="663285"/>
                    </a:lnTo>
                    <a:cubicBezTo>
                      <a:pt x="1752429" y="667813"/>
                      <a:pt x="1750631" y="672154"/>
                      <a:pt x="1747430" y="675355"/>
                    </a:cubicBezTo>
                    <a:cubicBezTo>
                      <a:pt x="1744228" y="678557"/>
                      <a:pt x="1739887" y="680355"/>
                      <a:pt x="1735360" y="680355"/>
                    </a:cubicBezTo>
                    <a:lnTo>
                      <a:pt x="17070" y="680355"/>
                    </a:lnTo>
                    <a:cubicBezTo>
                      <a:pt x="12542" y="680355"/>
                      <a:pt x="8201" y="678557"/>
                      <a:pt x="5000" y="675355"/>
                    </a:cubicBezTo>
                    <a:cubicBezTo>
                      <a:pt x="1798" y="672154"/>
                      <a:pt x="0" y="667813"/>
                      <a:pt x="0" y="663285"/>
                    </a:cubicBezTo>
                    <a:lnTo>
                      <a:pt x="0" y="17070"/>
                    </a:lnTo>
                    <a:cubicBezTo>
                      <a:pt x="0" y="12542"/>
                      <a:pt x="1798" y="8201"/>
                      <a:pt x="5000" y="5000"/>
                    </a:cubicBezTo>
                    <a:cubicBezTo>
                      <a:pt x="8201" y="1798"/>
                      <a:pt x="12542" y="0"/>
                      <a:pt x="1707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28575"/>
                <a:ext cx="1752429" cy="70893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23331" y="0"/>
              <a:ext cx="7665406" cy="3000152"/>
              <a:chOff x="0" y="0"/>
              <a:chExt cx="1759516" cy="688654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59515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59515" h="688654">
                    <a:moveTo>
                      <a:pt x="17001" y="0"/>
                    </a:moveTo>
                    <a:lnTo>
                      <a:pt x="1742515" y="0"/>
                    </a:lnTo>
                    <a:cubicBezTo>
                      <a:pt x="1747024" y="0"/>
                      <a:pt x="1751348" y="1791"/>
                      <a:pt x="1754536" y="4979"/>
                    </a:cubicBezTo>
                    <a:cubicBezTo>
                      <a:pt x="1757724" y="8168"/>
                      <a:pt x="1759515" y="12492"/>
                      <a:pt x="1759515" y="17001"/>
                    </a:cubicBezTo>
                    <a:lnTo>
                      <a:pt x="1759515" y="671654"/>
                    </a:lnTo>
                    <a:cubicBezTo>
                      <a:pt x="1759515" y="676162"/>
                      <a:pt x="1757724" y="680487"/>
                      <a:pt x="1754536" y="683675"/>
                    </a:cubicBezTo>
                    <a:cubicBezTo>
                      <a:pt x="1751348" y="686863"/>
                      <a:pt x="1747024" y="688654"/>
                      <a:pt x="1742515" y="688654"/>
                    </a:cubicBezTo>
                    <a:lnTo>
                      <a:pt x="17001" y="688654"/>
                    </a:lnTo>
                    <a:cubicBezTo>
                      <a:pt x="12492" y="688654"/>
                      <a:pt x="8168" y="686863"/>
                      <a:pt x="4979" y="683675"/>
                    </a:cubicBezTo>
                    <a:cubicBezTo>
                      <a:pt x="1791" y="680487"/>
                      <a:pt x="0" y="676162"/>
                      <a:pt x="0" y="671654"/>
                    </a:cubicBezTo>
                    <a:lnTo>
                      <a:pt x="0" y="17001"/>
                    </a:lnTo>
                    <a:cubicBezTo>
                      <a:pt x="0" y="12492"/>
                      <a:pt x="1791" y="8168"/>
                      <a:pt x="4979" y="4979"/>
                    </a:cubicBezTo>
                    <a:cubicBezTo>
                      <a:pt x="8168" y="1791"/>
                      <a:pt x="12492" y="0"/>
                      <a:pt x="17001" y="0"/>
                    </a:cubicBezTo>
                    <a:close/>
                  </a:path>
                </a:pathLst>
              </a:custGeom>
              <a:solidFill>
                <a:srgbClr val="5590FA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-28575"/>
                <a:ext cx="1759516" cy="717229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0" y="857277"/>
              <a:ext cx="1046661" cy="104666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21857" y="593912"/>
              <a:ext cx="802947" cy="1254604"/>
            </a:xfrm>
            <a:custGeom>
              <a:avLst/>
              <a:gdLst/>
              <a:ahLst/>
              <a:cxnLst/>
              <a:rect l="l" t="t" r="r" b="b"/>
              <a:pathLst>
                <a:path w="802947" h="1254604">
                  <a:moveTo>
                    <a:pt x="0" y="0"/>
                  </a:moveTo>
                  <a:lnTo>
                    <a:pt x="802947" y="0"/>
                  </a:lnTo>
                  <a:lnTo>
                    <a:pt x="802947" y="1254605"/>
                  </a:lnTo>
                  <a:lnTo>
                    <a:pt x="0" y="1254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5037523" y="450166"/>
              <a:ext cx="2977563" cy="2224250"/>
            </a:xfrm>
            <a:custGeom>
              <a:avLst/>
              <a:gdLst/>
              <a:ahLst/>
              <a:cxnLst/>
              <a:rect l="l" t="t" r="r" b="b"/>
              <a:pathLst>
                <a:path w="2977563" h="2224250">
                  <a:moveTo>
                    <a:pt x="0" y="0"/>
                  </a:moveTo>
                  <a:lnTo>
                    <a:pt x="2977563" y="0"/>
                  </a:lnTo>
                  <a:lnTo>
                    <a:pt x="2977563" y="2224251"/>
                  </a:lnTo>
                  <a:lnTo>
                    <a:pt x="0" y="2224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59977"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3200875" y="1334164"/>
              <a:ext cx="1853235" cy="1779105"/>
            </a:xfrm>
            <a:custGeom>
              <a:avLst/>
              <a:gdLst/>
              <a:ahLst/>
              <a:cxnLst/>
              <a:rect l="l" t="t" r="r" b="b"/>
              <a:pathLst>
                <a:path w="1853235" h="1779105">
                  <a:moveTo>
                    <a:pt x="0" y="0"/>
                  </a:moveTo>
                  <a:lnTo>
                    <a:pt x="1853234" y="0"/>
                  </a:lnTo>
                  <a:lnTo>
                    <a:pt x="1853234" y="1779105"/>
                  </a:lnTo>
                  <a:lnTo>
                    <a:pt x="0" y="17791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20926" y="41201"/>
              <a:ext cx="3933184" cy="16755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10"/>
                </a:lnSpc>
                <a:spcBef>
                  <a:spcPct val="0"/>
                </a:spcBef>
              </a:pPr>
              <a:r>
                <a:rPr lang="en-US" sz="1436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ศูนย์เทคโนโลยีสารสนเทศและการสื่อสาร ได้ดำเนินกิจกรรมโดยร่วมอวยพรวันเกิดและมอบของขวัญให้แก่เพื่อนสมาชิกตามเดือนเกิดภายในหน่วยงาน </a:t>
              </a:r>
            </a:p>
            <a:p>
              <a:pPr algn="l">
                <a:lnSpc>
                  <a:spcPts val="2010"/>
                </a:lnSpc>
                <a:spcBef>
                  <a:spcPct val="0"/>
                </a:spcBef>
              </a:pPr>
              <a:endParaRPr lang="en-US" sz="1436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6339628" y="3774055"/>
            <a:ext cx="6652988" cy="2773179"/>
            <a:chOff x="0" y="0"/>
            <a:chExt cx="8870650" cy="3697571"/>
          </a:xfrm>
        </p:grpSpPr>
        <p:grpSp>
          <p:nvGrpSpPr>
            <p:cNvPr id="25" name="Group 25"/>
            <p:cNvGrpSpPr/>
            <p:nvPr/>
          </p:nvGrpSpPr>
          <p:grpSpPr>
            <a:xfrm>
              <a:off x="736507" y="168509"/>
              <a:ext cx="8134143" cy="3157962"/>
              <a:chOff x="0" y="0"/>
              <a:chExt cx="1752429" cy="680355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752429" cy="680355"/>
              </a:xfrm>
              <a:custGeom>
                <a:avLst/>
                <a:gdLst/>
                <a:ahLst/>
                <a:cxnLst/>
                <a:rect l="l" t="t" r="r" b="b"/>
                <a:pathLst>
                  <a:path w="1752429" h="680355">
                    <a:moveTo>
                      <a:pt x="17070" y="0"/>
                    </a:moveTo>
                    <a:lnTo>
                      <a:pt x="1735360" y="0"/>
                    </a:lnTo>
                    <a:cubicBezTo>
                      <a:pt x="1739887" y="0"/>
                      <a:pt x="1744228" y="1798"/>
                      <a:pt x="1747430" y="5000"/>
                    </a:cubicBezTo>
                    <a:cubicBezTo>
                      <a:pt x="1750631" y="8201"/>
                      <a:pt x="1752429" y="12542"/>
                      <a:pt x="1752429" y="17070"/>
                    </a:cubicBezTo>
                    <a:lnTo>
                      <a:pt x="1752429" y="663285"/>
                    </a:lnTo>
                    <a:cubicBezTo>
                      <a:pt x="1752429" y="667813"/>
                      <a:pt x="1750631" y="672154"/>
                      <a:pt x="1747430" y="675355"/>
                    </a:cubicBezTo>
                    <a:cubicBezTo>
                      <a:pt x="1744228" y="678557"/>
                      <a:pt x="1739887" y="680355"/>
                      <a:pt x="1735360" y="680355"/>
                    </a:cubicBezTo>
                    <a:lnTo>
                      <a:pt x="17070" y="680355"/>
                    </a:lnTo>
                    <a:cubicBezTo>
                      <a:pt x="12542" y="680355"/>
                      <a:pt x="8201" y="678557"/>
                      <a:pt x="5000" y="675355"/>
                    </a:cubicBezTo>
                    <a:cubicBezTo>
                      <a:pt x="1798" y="672154"/>
                      <a:pt x="0" y="667813"/>
                      <a:pt x="0" y="663285"/>
                    </a:cubicBezTo>
                    <a:lnTo>
                      <a:pt x="0" y="17070"/>
                    </a:lnTo>
                    <a:cubicBezTo>
                      <a:pt x="0" y="12542"/>
                      <a:pt x="1798" y="8201"/>
                      <a:pt x="5000" y="5000"/>
                    </a:cubicBezTo>
                    <a:cubicBezTo>
                      <a:pt x="8201" y="1798"/>
                      <a:pt x="12542" y="0"/>
                      <a:pt x="17070" y="0"/>
                    </a:cubicBezTo>
                    <a:close/>
                  </a:path>
                </a:pathLst>
              </a:custGeom>
              <a:solidFill>
                <a:srgbClr val="F68829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28575"/>
                <a:ext cx="1752429" cy="70893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557578" y="0"/>
              <a:ext cx="8167036" cy="3196485"/>
              <a:chOff x="0" y="0"/>
              <a:chExt cx="1759516" cy="688654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759515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59515" h="688654">
                    <a:moveTo>
                      <a:pt x="17001" y="0"/>
                    </a:moveTo>
                    <a:lnTo>
                      <a:pt x="1742515" y="0"/>
                    </a:lnTo>
                    <a:cubicBezTo>
                      <a:pt x="1747024" y="0"/>
                      <a:pt x="1751348" y="1791"/>
                      <a:pt x="1754536" y="4979"/>
                    </a:cubicBezTo>
                    <a:cubicBezTo>
                      <a:pt x="1757724" y="8168"/>
                      <a:pt x="1759515" y="12492"/>
                      <a:pt x="1759515" y="17001"/>
                    </a:cubicBezTo>
                    <a:lnTo>
                      <a:pt x="1759515" y="671654"/>
                    </a:lnTo>
                    <a:cubicBezTo>
                      <a:pt x="1759515" y="676162"/>
                      <a:pt x="1757724" y="680487"/>
                      <a:pt x="1754536" y="683675"/>
                    </a:cubicBezTo>
                    <a:cubicBezTo>
                      <a:pt x="1751348" y="686863"/>
                      <a:pt x="1747024" y="688654"/>
                      <a:pt x="1742515" y="688654"/>
                    </a:cubicBezTo>
                    <a:lnTo>
                      <a:pt x="17001" y="688654"/>
                    </a:lnTo>
                    <a:cubicBezTo>
                      <a:pt x="12492" y="688654"/>
                      <a:pt x="8168" y="686863"/>
                      <a:pt x="4979" y="683675"/>
                    </a:cubicBezTo>
                    <a:cubicBezTo>
                      <a:pt x="1791" y="680487"/>
                      <a:pt x="0" y="676162"/>
                      <a:pt x="0" y="671654"/>
                    </a:cubicBezTo>
                    <a:lnTo>
                      <a:pt x="0" y="17001"/>
                    </a:lnTo>
                    <a:cubicBezTo>
                      <a:pt x="0" y="12492"/>
                      <a:pt x="1791" y="8168"/>
                      <a:pt x="4979" y="4979"/>
                    </a:cubicBezTo>
                    <a:cubicBezTo>
                      <a:pt x="8168" y="1791"/>
                      <a:pt x="12492" y="0"/>
                      <a:pt x="17001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TextBox 30"/>
              <p:cNvSpPr txBox="1"/>
              <p:nvPr/>
            </p:nvSpPr>
            <p:spPr>
              <a:xfrm>
                <a:off x="0" y="-28575"/>
                <a:ext cx="1759516" cy="717229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1" name="Group 31"/>
            <p:cNvGrpSpPr/>
            <p:nvPr/>
          </p:nvGrpSpPr>
          <p:grpSpPr>
            <a:xfrm>
              <a:off x="0" y="913378"/>
              <a:ext cx="1115156" cy="1115156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5951599" y="55960"/>
              <a:ext cx="2429940" cy="3051758"/>
            </a:xfrm>
            <a:custGeom>
              <a:avLst/>
              <a:gdLst/>
              <a:ahLst/>
              <a:cxnLst/>
              <a:rect l="l" t="t" r="r" b="b"/>
              <a:pathLst>
                <a:path w="2429940" h="3051758">
                  <a:moveTo>
                    <a:pt x="0" y="0"/>
                  </a:moveTo>
                  <a:lnTo>
                    <a:pt x="2429940" y="0"/>
                  </a:lnTo>
                  <a:lnTo>
                    <a:pt x="2429940" y="3051758"/>
                  </a:lnTo>
                  <a:lnTo>
                    <a:pt x="0" y="3051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3480859" y="2205987"/>
              <a:ext cx="2209754" cy="1491584"/>
            </a:xfrm>
            <a:custGeom>
              <a:avLst/>
              <a:gdLst/>
              <a:ahLst/>
              <a:cxnLst/>
              <a:rect l="l" t="t" r="r" b="b"/>
              <a:pathLst>
                <a:path w="2209754" h="1491584">
                  <a:moveTo>
                    <a:pt x="0" y="0"/>
                  </a:moveTo>
                  <a:lnTo>
                    <a:pt x="2209754" y="0"/>
                  </a:lnTo>
                  <a:lnTo>
                    <a:pt x="2209754" y="1491584"/>
                  </a:lnTo>
                  <a:lnTo>
                    <a:pt x="0" y="14915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1194280" y="175559"/>
              <a:ext cx="4573158" cy="2591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45"/>
                </a:lnSpc>
                <a:spcBef>
                  <a:spcPct val="0"/>
                </a:spcBef>
              </a:pPr>
              <a:r>
                <a:rPr lang="en-US" sz="1389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ร่วมในกิจกรรมบริจาคขวดน้ำพลาสติกเพื่อรีไซเคิลเป็นผ้าไตรจีวร เพื่อส่งมอบให้ศูนย์ปฏิบัติการต่อต้านการทุจริตเพื่อส่งต่อไปยังศูนย์การเรียนรู้สิ่งแวดล้อมวัดจากแดง จ. สมุทรปราการ ทั้งนี้ ได้มีกาประชาสัมพันธ์ภายใน ศทส. ให้สามารถร่วมบริจาคได้อย่างต่อเนื่อง โดยทำการส่งมอบเมื่อวันที่ 19 พฤษภาคม 2568</a:t>
              </a:r>
            </a:p>
            <a:p>
              <a:pPr algn="l">
                <a:lnSpc>
                  <a:spcPts val="1945"/>
                </a:lnSpc>
                <a:spcBef>
                  <a:spcPct val="0"/>
                </a:spcBef>
              </a:pPr>
              <a:endParaRPr lang="en-US" sz="1389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6339628" y="7071502"/>
            <a:ext cx="6740757" cy="3273319"/>
            <a:chOff x="0" y="0"/>
            <a:chExt cx="8987676" cy="4364425"/>
          </a:xfrm>
        </p:grpSpPr>
        <p:grpSp>
          <p:nvGrpSpPr>
            <p:cNvPr id="38" name="Group 38"/>
            <p:cNvGrpSpPr/>
            <p:nvPr/>
          </p:nvGrpSpPr>
          <p:grpSpPr>
            <a:xfrm>
              <a:off x="746223" y="170732"/>
              <a:ext cx="8241453" cy="3199624"/>
              <a:chOff x="0" y="0"/>
              <a:chExt cx="1752429" cy="680355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752429" cy="680355"/>
              </a:xfrm>
              <a:custGeom>
                <a:avLst/>
                <a:gdLst/>
                <a:ahLst/>
                <a:cxnLst/>
                <a:rect l="l" t="t" r="r" b="b"/>
                <a:pathLst>
                  <a:path w="1752429" h="680355">
                    <a:moveTo>
                      <a:pt x="17070" y="0"/>
                    </a:moveTo>
                    <a:lnTo>
                      <a:pt x="1735360" y="0"/>
                    </a:lnTo>
                    <a:cubicBezTo>
                      <a:pt x="1739887" y="0"/>
                      <a:pt x="1744228" y="1798"/>
                      <a:pt x="1747430" y="5000"/>
                    </a:cubicBezTo>
                    <a:cubicBezTo>
                      <a:pt x="1750631" y="8201"/>
                      <a:pt x="1752429" y="12542"/>
                      <a:pt x="1752429" y="17070"/>
                    </a:cubicBezTo>
                    <a:lnTo>
                      <a:pt x="1752429" y="663285"/>
                    </a:lnTo>
                    <a:cubicBezTo>
                      <a:pt x="1752429" y="667813"/>
                      <a:pt x="1750631" y="672154"/>
                      <a:pt x="1747430" y="675355"/>
                    </a:cubicBezTo>
                    <a:cubicBezTo>
                      <a:pt x="1744228" y="678557"/>
                      <a:pt x="1739887" y="680355"/>
                      <a:pt x="1735360" y="680355"/>
                    </a:cubicBezTo>
                    <a:lnTo>
                      <a:pt x="17070" y="680355"/>
                    </a:lnTo>
                    <a:cubicBezTo>
                      <a:pt x="12542" y="680355"/>
                      <a:pt x="8201" y="678557"/>
                      <a:pt x="5000" y="675355"/>
                    </a:cubicBezTo>
                    <a:cubicBezTo>
                      <a:pt x="1798" y="672154"/>
                      <a:pt x="0" y="667813"/>
                      <a:pt x="0" y="663285"/>
                    </a:cubicBezTo>
                    <a:lnTo>
                      <a:pt x="0" y="17070"/>
                    </a:lnTo>
                    <a:cubicBezTo>
                      <a:pt x="0" y="12542"/>
                      <a:pt x="1798" y="8201"/>
                      <a:pt x="5000" y="5000"/>
                    </a:cubicBezTo>
                    <a:cubicBezTo>
                      <a:pt x="8201" y="1798"/>
                      <a:pt x="12542" y="0"/>
                      <a:pt x="1707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" name="TextBox 40"/>
              <p:cNvSpPr txBox="1"/>
              <p:nvPr/>
            </p:nvSpPr>
            <p:spPr>
              <a:xfrm>
                <a:off x="0" y="-28575"/>
                <a:ext cx="1752429" cy="70893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1" name="Group 41"/>
            <p:cNvGrpSpPr/>
            <p:nvPr/>
          </p:nvGrpSpPr>
          <p:grpSpPr>
            <a:xfrm>
              <a:off x="564934" y="0"/>
              <a:ext cx="8274780" cy="3238654"/>
              <a:chOff x="0" y="0"/>
              <a:chExt cx="1759516" cy="68865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59515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59515" h="688654">
                    <a:moveTo>
                      <a:pt x="17001" y="0"/>
                    </a:moveTo>
                    <a:lnTo>
                      <a:pt x="1742515" y="0"/>
                    </a:lnTo>
                    <a:cubicBezTo>
                      <a:pt x="1747024" y="0"/>
                      <a:pt x="1751348" y="1791"/>
                      <a:pt x="1754536" y="4979"/>
                    </a:cubicBezTo>
                    <a:cubicBezTo>
                      <a:pt x="1757724" y="8168"/>
                      <a:pt x="1759515" y="12492"/>
                      <a:pt x="1759515" y="17001"/>
                    </a:cubicBezTo>
                    <a:lnTo>
                      <a:pt x="1759515" y="671654"/>
                    </a:lnTo>
                    <a:cubicBezTo>
                      <a:pt x="1759515" y="676162"/>
                      <a:pt x="1757724" y="680487"/>
                      <a:pt x="1754536" y="683675"/>
                    </a:cubicBezTo>
                    <a:cubicBezTo>
                      <a:pt x="1751348" y="686863"/>
                      <a:pt x="1747024" y="688654"/>
                      <a:pt x="1742515" y="688654"/>
                    </a:cubicBezTo>
                    <a:lnTo>
                      <a:pt x="17001" y="688654"/>
                    </a:lnTo>
                    <a:cubicBezTo>
                      <a:pt x="12492" y="688654"/>
                      <a:pt x="8168" y="686863"/>
                      <a:pt x="4979" y="683675"/>
                    </a:cubicBezTo>
                    <a:cubicBezTo>
                      <a:pt x="1791" y="680487"/>
                      <a:pt x="0" y="676162"/>
                      <a:pt x="0" y="671654"/>
                    </a:cubicBezTo>
                    <a:lnTo>
                      <a:pt x="0" y="17001"/>
                    </a:lnTo>
                    <a:cubicBezTo>
                      <a:pt x="0" y="12492"/>
                      <a:pt x="1791" y="8168"/>
                      <a:pt x="4979" y="4979"/>
                    </a:cubicBezTo>
                    <a:cubicBezTo>
                      <a:pt x="8168" y="1791"/>
                      <a:pt x="12492" y="0"/>
                      <a:pt x="17001" y="0"/>
                    </a:cubicBezTo>
                    <a:close/>
                  </a:path>
                </a:pathLst>
              </a:custGeom>
              <a:solidFill>
                <a:srgbClr val="5590FA"/>
              </a:solidFill>
              <a:ln w="28575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1759516" cy="717229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44" name="Group 44"/>
            <p:cNvGrpSpPr/>
            <p:nvPr/>
          </p:nvGrpSpPr>
          <p:grpSpPr>
            <a:xfrm>
              <a:off x="0" y="925427"/>
              <a:ext cx="1129867" cy="1129867"/>
              <a:chOff x="0" y="0"/>
              <a:chExt cx="812800" cy="812800"/>
            </a:xfrm>
          </p:grpSpPr>
          <p:sp>
            <p:nvSpPr>
              <p:cNvPr id="45" name="Freeform 4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394CB5"/>
              </a:solidFill>
              <a:ln w="2857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TextBox 4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75693" tIns="75693" rIns="75693" bIns="75693" rtlCol="0" anchor="ctr"/>
              <a:lstStyle/>
              <a:p>
                <a:pPr algn="ctr">
                  <a:lnSpc>
                    <a:spcPts val="2289"/>
                  </a:lnSpc>
                </a:pPr>
                <a:endParaRPr/>
              </a:p>
            </p:txBody>
          </p:sp>
        </p:grpSp>
        <p:sp>
          <p:nvSpPr>
            <p:cNvPr id="47" name="Freeform 47"/>
            <p:cNvSpPr/>
            <p:nvPr/>
          </p:nvSpPr>
          <p:spPr>
            <a:xfrm>
              <a:off x="5359253" y="429710"/>
              <a:ext cx="3215776" cy="2421402"/>
            </a:xfrm>
            <a:custGeom>
              <a:avLst/>
              <a:gdLst/>
              <a:ahLst/>
              <a:cxnLst/>
              <a:rect l="l" t="t" r="r" b="b"/>
              <a:pathLst>
                <a:path w="3215776" h="2421402">
                  <a:moveTo>
                    <a:pt x="0" y="0"/>
                  </a:moveTo>
                  <a:lnTo>
                    <a:pt x="3215776" y="0"/>
                  </a:lnTo>
                  <a:lnTo>
                    <a:pt x="3215776" y="2421403"/>
                  </a:lnTo>
                  <a:lnTo>
                    <a:pt x="0" y="24214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  <a:ln w="1238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>
              <a:off x="1670456" y="1769816"/>
              <a:ext cx="2507041" cy="2594609"/>
            </a:xfrm>
            <a:custGeom>
              <a:avLst/>
              <a:gdLst/>
              <a:ahLst/>
              <a:cxnLst/>
              <a:rect l="l" t="t" r="r" b="b"/>
              <a:pathLst>
                <a:path w="2507041" h="2594609">
                  <a:moveTo>
                    <a:pt x="0" y="0"/>
                  </a:moveTo>
                  <a:lnTo>
                    <a:pt x="2507041" y="0"/>
                  </a:lnTo>
                  <a:lnTo>
                    <a:pt x="2507041" y="2594609"/>
                  </a:lnTo>
                  <a:lnTo>
                    <a:pt x="0" y="2594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1210036" y="949410"/>
              <a:ext cx="4089892" cy="1026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63"/>
                </a:lnSpc>
                <a:spcBef>
                  <a:spcPct val="0"/>
                </a:spcBef>
              </a:pPr>
              <a:r>
                <a:rPr lang="en-US" sz="1474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การมอบของขวัญเพื่อเป็นขวัญกำลังใจให้กับบุคลากรที่ลาออกจากการปฏิบัติงาน</a:t>
              </a:r>
            </a:p>
            <a:p>
              <a:pPr algn="l">
                <a:lnSpc>
                  <a:spcPts val="2063"/>
                </a:lnSpc>
                <a:spcBef>
                  <a:spcPct val="0"/>
                </a:spcBef>
              </a:pPr>
              <a:endParaRPr lang="en-US" sz="1474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0" y="9742627"/>
            <a:ext cx="18288000" cy="544373"/>
            <a:chOff x="0" y="0"/>
            <a:chExt cx="7916636" cy="235652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7916636" cy="235652"/>
            </a:xfrm>
            <a:custGeom>
              <a:avLst/>
              <a:gdLst/>
              <a:ahLst/>
              <a:cxnLst/>
              <a:rect l="l" t="t" r="r" b="b"/>
              <a:pathLst>
                <a:path w="7916636" h="235652">
                  <a:moveTo>
                    <a:pt x="3779" y="0"/>
                  </a:moveTo>
                  <a:lnTo>
                    <a:pt x="7912857" y="0"/>
                  </a:lnTo>
                  <a:cubicBezTo>
                    <a:pt x="7914945" y="0"/>
                    <a:pt x="7916636" y="1692"/>
                    <a:pt x="7916636" y="3779"/>
                  </a:cubicBezTo>
                  <a:lnTo>
                    <a:pt x="7916636" y="231873"/>
                  </a:lnTo>
                  <a:cubicBezTo>
                    <a:pt x="7916636" y="232876"/>
                    <a:pt x="7916238" y="233837"/>
                    <a:pt x="7915529" y="234545"/>
                  </a:cubicBezTo>
                  <a:cubicBezTo>
                    <a:pt x="7914821" y="235254"/>
                    <a:pt x="7913860" y="235652"/>
                    <a:pt x="7912857" y="235652"/>
                  </a:cubicBezTo>
                  <a:lnTo>
                    <a:pt x="3779" y="235652"/>
                  </a:lnTo>
                  <a:cubicBezTo>
                    <a:pt x="2776" y="235652"/>
                    <a:pt x="1815" y="235254"/>
                    <a:pt x="1107" y="234545"/>
                  </a:cubicBezTo>
                  <a:cubicBezTo>
                    <a:pt x="398" y="233837"/>
                    <a:pt x="0" y="232876"/>
                    <a:pt x="0" y="231873"/>
                  </a:cubicBezTo>
                  <a:lnTo>
                    <a:pt x="0" y="3779"/>
                  </a:lnTo>
                  <a:cubicBezTo>
                    <a:pt x="0" y="2776"/>
                    <a:pt x="398" y="1815"/>
                    <a:pt x="1107" y="1107"/>
                  </a:cubicBezTo>
                  <a:cubicBezTo>
                    <a:pt x="1815" y="398"/>
                    <a:pt x="2776" y="0"/>
                    <a:pt x="3779" y="0"/>
                  </a:cubicBezTo>
                  <a:close/>
                </a:path>
              </a:pathLst>
            </a:custGeom>
            <a:solidFill>
              <a:srgbClr val="FFDE5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28575"/>
              <a:ext cx="7916636" cy="264227"/>
            </a:xfrm>
            <a:prstGeom prst="rect">
              <a:avLst/>
            </a:prstGeom>
          </p:spPr>
          <p:txBody>
            <a:bodyPr lIns="23297" tIns="23297" rIns="23297" bIns="23297" rtlCol="0" anchor="ctr"/>
            <a:lstStyle/>
            <a:p>
              <a:pPr algn="ctr">
                <a:lnSpc>
                  <a:spcPts val="195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6536681" y="4507849"/>
            <a:ext cx="499684" cy="652794"/>
          </a:xfrm>
          <a:custGeom>
            <a:avLst/>
            <a:gdLst/>
            <a:ahLst/>
            <a:cxnLst/>
            <a:rect l="l" t="t" r="r" b="b"/>
            <a:pathLst>
              <a:path w="499684" h="652794">
                <a:moveTo>
                  <a:pt x="0" y="0"/>
                </a:moveTo>
                <a:lnTo>
                  <a:pt x="499684" y="0"/>
                </a:lnTo>
                <a:lnTo>
                  <a:pt x="499684" y="652795"/>
                </a:lnTo>
                <a:lnTo>
                  <a:pt x="0" y="65279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54"/>
          <p:cNvSpPr/>
          <p:nvPr/>
        </p:nvSpPr>
        <p:spPr>
          <a:xfrm>
            <a:off x="6536681" y="7860672"/>
            <a:ext cx="468151" cy="672280"/>
          </a:xfrm>
          <a:custGeom>
            <a:avLst/>
            <a:gdLst/>
            <a:ahLst/>
            <a:cxnLst/>
            <a:rect l="l" t="t" r="r" b="b"/>
            <a:pathLst>
              <a:path w="468151" h="672280">
                <a:moveTo>
                  <a:pt x="0" y="0"/>
                </a:moveTo>
                <a:lnTo>
                  <a:pt x="468151" y="0"/>
                </a:lnTo>
                <a:lnTo>
                  <a:pt x="468151" y="672280"/>
                </a:lnTo>
                <a:lnTo>
                  <a:pt x="0" y="67228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5" name="Freeform 55"/>
          <p:cNvSpPr/>
          <p:nvPr/>
        </p:nvSpPr>
        <p:spPr>
          <a:xfrm>
            <a:off x="13511621" y="8369923"/>
            <a:ext cx="4542980" cy="1476468"/>
          </a:xfrm>
          <a:custGeom>
            <a:avLst/>
            <a:gdLst/>
            <a:ahLst/>
            <a:cxnLst/>
            <a:rect l="l" t="t" r="r" b="b"/>
            <a:pathLst>
              <a:path w="4542980" h="1476468">
                <a:moveTo>
                  <a:pt x="0" y="0"/>
                </a:moveTo>
                <a:lnTo>
                  <a:pt x="4542980" y="0"/>
                </a:lnTo>
                <a:lnTo>
                  <a:pt x="4542980" y="1476468"/>
                </a:lnTo>
                <a:lnTo>
                  <a:pt x="0" y="14764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6" name="Group 56"/>
          <p:cNvGrpSpPr/>
          <p:nvPr/>
        </p:nvGrpSpPr>
        <p:grpSpPr>
          <a:xfrm>
            <a:off x="13373407" y="740603"/>
            <a:ext cx="4681193" cy="3767246"/>
            <a:chOff x="0" y="0"/>
            <a:chExt cx="6241591" cy="5022995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6241591" cy="5022995"/>
            </a:xfrm>
            <a:custGeom>
              <a:avLst/>
              <a:gdLst/>
              <a:ahLst/>
              <a:cxnLst/>
              <a:rect l="l" t="t" r="r" b="b"/>
              <a:pathLst>
                <a:path w="6241591" h="5022995">
                  <a:moveTo>
                    <a:pt x="0" y="0"/>
                  </a:moveTo>
                  <a:lnTo>
                    <a:pt x="6241591" y="0"/>
                  </a:lnTo>
                  <a:lnTo>
                    <a:pt x="6241591" y="5022995"/>
                  </a:lnTo>
                  <a:lnTo>
                    <a:pt x="0" y="50229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 b="-5270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919468" y="605814"/>
              <a:ext cx="5275101" cy="24296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432"/>
                </a:lnSpc>
                <a:spcBef>
                  <a:spcPct val="0"/>
                </a:spcBef>
              </a:pPr>
              <a:r>
                <a:rPr lang="en-US" sz="1737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“จิตอาสา” หมายถึง การช่วยเหลือเกื้อกูล เอื้อเฟื้อเผื่อแผ่ เสียสละ ปฏิบัติหน้าที่โดยคำนึงถึงประโยชน์ส่วนรวม และไม่หวังผลประโยชน์อื่นใดตอบแทน</a:t>
              </a:r>
            </a:p>
            <a:p>
              <a:pPr algn="just">
                <a:lnSpc>
                  <a:spcPts val="2432"/>
                </a:lnSpc>
                <a:spcBef>
                  <a:spcPct val="0"/>
                </a:spcBef>
              </a:pPr>
              <a:endParaRPr lang="en-US" sz="1737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  <a:p>
              <a:pPr algn="just">
                <a:lnSpc>
                  <a:spcPts val="2432"/>
                </a:lnSpc>
                <a:spcBef>
                  <a:spcPct val="0"/>
                </a:spcBef>
              </a:pPr>
              <a:endParaRPr lang="en-US" sz="1737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sp>
        <p:nvSpPr>
          <p:cNvPr id="59" name="Freeform 59"/>
          <p:cNvSpPr/>
          <p:nvPr/>
        </p:nvSpPr>
        <p:spPr>
          <a:xfrm>
            <a:off x="15434957" y="2624226"/>
            <a:ext cx="1957344" cy="2709127"/>
          </a:xfrm>
          <a:custGeom>
            <a:avLst/>
            <a:gdLst/>
            <a:ahLst/>
            <a:cxnLst/>
            <a:rect l="l" t="t" r="r" b="b"/>
            <a:pathLst>
              <a:path w="1957344" h="2709127">
                <a:moveTo>
                  <a:pt x="0" y="0"/>
                </a:moveTo>
                <a:lnTo>
                  <a:pt x="1957344" y="0"/>
                </a:lnTo>
                <a:lnTo>
                  <a:pt x="1957344" y="2709127"/>
                </a:lnTo>
                <a:lnTo>
                  <a:pt x="0" y="2709127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0" name="Group 60"/>
          <p:cNvGrpSpPr/>
          <p:nvPr/>
        </p:nvGrpSpPr>
        <p:grpSpPr>
          <a:xfrm>
            <a:off x="13373407" y="5333353"/>
            <a:ext cx="4681193" cy="3165966"/>
            <a:chOff x="0" y="0"/>
            <a:chExt cx="6241591" cy="4221288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6241591" cy="4221288"/>
            </a:xfrm>
            <a:custGeom>
              <a:avLst/>
              <a:gdLst/>
              <a:ahLst/>
              <a:cxnLst/>
              <a:rect l="l" t="t" r="r" b="b"/>
              <a:pathLst>
                <a:path w="6241591" h="4221288">
                  <a:moveTo>
                    <a:pt x="0" y="0"/>
                  </a:moveTo>
                  <a:lnTo>
                    <a:pt x="6241591" y="0"/>
                  </a:lnTo>
                  <a:lnTo>
                    <a:pt x="6241591" y="4221288"/>
                  </a:lnTo>
                  <a:lnTo>
                    <a:pt x="0" y="4221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 b="-817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894989" y="1111706"/>
              <a:ext cx="5135392" cy="29569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88"/>
                </a:lnSpc>
                <a:spcBef>
                  <a:spcPct val="0"/>
                </a:spcBef>
              </a:pPr>
              <a:r>
                <a:rPr lang="en-US" sz="142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ระหว่างเดือนตุลาคม 2567 ถึงเดือนพฤษภาคม 2568  ศทส. ได้ร่วมกิจกรรมจิตอาสา รวมจำนวน 3 กิจกรรม </a:t>
              </a:r>
            </a:p>
            <a:p>
              <a:pPr algn="l">
                <a:lnSpc>
                  <a:spcPts val="1988"/>
                </a:lnSpc>
                <a:spcBef>
                  <a:spcPct val="0"/>
                </a:spcBef>
              </a:pPr>
              <a:r>
                <a:rPr lang="en-US" sz="142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นอกจากช่วยสร้างรอยยิ้มให้แก่ผู้รับ สร้างความอิ่มเอมใจให้แก่ผู้มอบแล้ว ยังเป็นการสร้างความเป็นน้ำหนึ่งใจเดียวกันของบุคลากร ศทส. มีการพูดคุยสื่อสารถ้อยที</a:t>
              </a:r>
            </a:p>
            <a:p>
              <a:pPr algn="l">
                <a:lnSpc>
                  <a:spcPts val="1988"/>
                </a:lnSpc>
                <a:spcBef>
                  <a:spcPct val="0"/>
                </a:spcBef>
              </a:pPr>
              <a:r>
                <a:rPr lang="en-US" sz="142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ถ้อยอาศัย การติดต่อประสานงานภายในและการทำงานเป็นทีมมีบรรยากาศที่ดีขึ้น ช่วยส่งเสริมให้การปฏิบัติงานสำเร็จลุล่วงตามเวลา และมีประสิทธิภาพมากขึ้น </a:t>
              </a:r>
            </a:p>
            <a:p>
              <a:pPr algn="l">
                <a:lnSpc>
                  <a:spcPts val="1988"/>
                </a:lnSpc>
                <a:spcBef>
                  <a:spcPct val="0"/>
                </a:spcBef>
              </a:pPr>
              <a:endParaRPr lang="en-US" sz="142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854866" y="282166"/>
              <a:ext cx="5301927" cy="7404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685"/>
                </a:lnSpc>
                <a:spcBef>
                  <a:spcPct val="0"/>
                </a:spcBef>
              </a:pPr>
              <a:r>
                <a:rPr lang="en-US" sz="3346">
                  <a:solidFill>
                    <a:srgbClr val="7ED957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ผลสำเร็จการดำเนินการ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80746" y="202794"/>
            <a:ext cx="12911870" cy="3349328"/>
            <a:chOff x="0" y="271561"/>
            <a:chExt cx="17215827" cy="4465771"/>
          </a:xfrm>
        </p:grpSpPr>
        <p:grpSp>
          <p:nvGrpSpPr>
            <p:cNvPr id="65" name="Group 65"/>
            <p:cNvGrpSpPr/>
            <p:nvPr/>
          </p:nvGrpSpPr>
          <p:grpSpPr>
            <a:xfrm>
              <a:off x="1122495" y="2593198"/>
              <a:ext cx="15853902" cy="923247"/>
              <a:chOff x="0" y="0"/>
              <a:chExt cx="3561752" cy="207418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3561752" cy="207418"/>
              </a:xfrm>
              <a:custGeom>
                <a:avLst/>
                <a:gdLst/>
                <a:ahLst/>
                <a:cxnLst/>
                <a:rect l="l" t="t" r="r" b="b"/>
                <a:pathLst>
                  <a:path w="3561752" h="207418">
                    <a:moveTo>
                      <a:pt x="9819" y="0"/>
                    </a:moveTo>
                    <a:lnTo>
                      <a:pt x="3551933" y="0"/>
                    </a:lnTo>
                    <a:cubicBezTo>
                      <a:pt x="3557356" y="0"/>
                      <a:pt x="3561752" y="4396"/>
                      <a:pt x="3561752" y="9819"/>
                    </a:cubicBezTo>
                    <a:lnTo>
                      <a:pt x="3561752" y="197598"/>
                    </a:lnTo>
                    <a:cubicBezTo>
                      <a:pt x="3561752" y="200202"/>
                      <a:pt x="3560718" y="202700"/>
                      <a:pt x="3558876" y="204542"/>
                    </a:cubicBezTo>
                    <a:cubicBezTo>
                      <a:pt x="3557035" y="206383"/>
                      <a:pt x="3554537" y="207418"/>
                      <a:pt x="3551933" y="207418"/>
                    </a:cubicBezTo>
                    <a:lnTo>
                      <a:pt x="9819" y="207418"/>
                    </a:lnTo>
                    <a:cubicBezTo>
                      <a:pt x="7215" y="207418"/>
                      <a:pt x="4718" y="206383"/>
                      <a:pt x="2876" y="204542"/>
                    </a:cubicBezTo>
                    <a:cubicBezTo>
                      <a:pt x="1035" y="202700"/>
                      <a:pt x="0" y="200202"/>
                      <a:pt x="0" y="197598"/>
                    </a:cubicBezTo>
                    <a:lnTo>
                      <a:pt x="0" y="9819"/>
                    </a:lnTo>
                    <a:cubicBezTo>
                      <a:pt x="0" y="7215"/>
                      <a:pt x="1035" y="4718"/>
                      <a:pt x="2876" y="2876"/>
                    </a:cubicBezTo>
                    <a:cubicBezTo>
                      <a:pt x="4718" y="1035"/>
                      <a:pt x="7215" y="0"/>
                      <a:pt x="9819" y="0"/>
                    </a:cubicBezTo>
                    <a:close/>
                  </a:path>
                </a:pathLst>
              </a:custGeom>
              <a:solidFill>
                <a:srgbClr val="F3FCFC">
                  <a:alpha val="84706"/>
                </a:srgbClr>
              </a:solidFill>
              <a:ln w="28575" cap="sq">
                <a:solidFill>
                  <a:srgbClr val="4164B0">
                    <a:alpha val="84706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0" y="-19050"/>
                <a:ext cx="3561752" cy="226468"/>
              </a:xfrm>
              <a:prstGeom prst="rect">
                <a:avLst/>
              </a:prstGeom>
            </p:spPr>
            <p:txBody>
              <a:bodyPr lIns="36617" tIns="36617" rIns="36617" bIns="36617" rtlCol="0" anchor="ctr"/>
              <a:lstStyle/>
              <a:p>
                <a:pPr marL="0" lvl="0" indent="0" algn="ctr">
                  <a:lnSpc>
                    <a:spcPts val="145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8" name="Freeform 68"/>
            <p:cNvSpPr/>
            <p:nvPr/>
          </p:nvSpPr>
          <p:spPr>
            <a:xfrm rot="874300">
              <a:off x="8925236" y="271561"/>
              <a:ext cx="2327736" cy="1321745"/>
            </a:xfrm>
            <a:custGeom>
              <a:avLst/>
              <a:gdLst/>
              <a:ahLst/>
              <a:cxnLst/>
              <a:rect l="l" t="t" r="r" b="b"/>
              <a:pathLst>
                <a:path w="2327736" h="1321745">
                  <a:moveTo>
                    <a:pt x="0" y="0"/>
                  </a:moveTo>
                  <a:lnTo>
                    <a:pt x="2327736" y="0"/>
                  </a:lnTo>
                  <a:lnTo>
                    <a:pt x="2327736" y="1321745"/>
                  </a:lnTo>
                  <a:lnTo>
                    <a:pt x="0" y="1321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t="-18463" b="-1846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69"/>
            <p:cNvSpPr/>
            <p:nvPr/>
          </p:nvSpPr>
          <p:spPr>
            <a:xfrm>
              <a:off x="1531529" y="1615298"/>
              <a:ext cx="13870670" cy="185695"/>
            </a:xfrm>
            <a:custGeom>
              <a:avLst/>
              <a:gdLst/>
              <a:ahLst/>
              <a:cxnLst/>
              <a:rect l="l" t="t" r="r" b="b"/>
              <a:pathLst>
                <a:path w="13870670" h="185695">
                  <a:moveTo>
                    <a:pt x="0" y="0"/>
                  </a:moveTo>
                  <a:lnTo>
                    <a:pt x="13870670" y="0"/>
                  </a:lnTo>
                  <a:lnTo>
                    <a:pt x="13870670" y="185696"/>
                  </a:lnTo>
                  <a:lnTo>
                    <a:pt x="0" y="1856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 t="-15358" b="-15358"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70" name="Group 70"/>
            <p:cNvGrpSpPr/>
            <p:nvPr/>
          </p:nvGrpSpPr>
          <p:grpSpPr>
            <a:xfrm>
              <a:off x="0" y="3819050"/>
              <a:ext cx="17215827" cy="918282"/>
              <a:chOff x="0" y="0"/>
              <a:chExt cx="3867724" cy="206302"/>
            </a:xfrm>
          </p:grpSpPr>
          <p:sp>
            <p:nvSpPr>
              <p:cNvPr id="71" name="Freeform 71"/>
              <p:cNvSpPr/>
              <p:nvPr/>
            </p:nvSpPr>
            <p:spPr>
              <a:xfrm>
                <a:off x="0" y="0"/>
                <a:ext cx="3867724" cy="206302"/>
              </a:xfrm>
              <a:custGeom>
                <a:avLst/>
                <a:gdLst/>
                <a:ahLst/>
                <a:cxnLst/>
                <a:rect l="l" t="t" r="r" b="b"/>
                <a:pathLst>
                  <a:path w="3867724" h="206302">
                    <a:moveTo>
                      <a:pt x="9043" y="0"/>
                    </a:moveTo>
                    <a:lnTo>
                      <a:pt x="3858682" y="0"/>
                    </a:lnTo>
                    <a:cubicBezTo>
                      <a:pt x="3863675" y="0"/>
                      <a:pt x="3867724" y="4049"/>
                      <a:pt x="3867724" y="9043"/>
                    </a:cubicBezTo>
                    <a:lnTo>
                      <a:pt x="3867724" y="197260"/>
                    </a:lnTo>
                    <a:cubicBezTo>
                      <a:pt x="3867724" y="202254"/>
                      <a:pt x="3863675" y="206302"/>
                      <a:pt x="3858682" y="206302"/>
                    </a:cubicBezTo>
                    <a:lnTo>
                      <a:pt x="9043" y="206302"/>
                    </a:lnTo>
                    <a:cubicBezTo>
                      <a:pt x="6644" y="206302"/>
                      <a:pt x="4344" y="205349"/>
                      <a:pt x="2649" y="203654"/>
                    </a:cubicBezTo>
                    <a:cubicBezTo>
                      <a:pt x="953" y="201958"/>
                      <a:pt x="0" y="199658"/>
                      <a:pt x="0" y="197260"/>
                    </a:cubicBezTo>
                    <a:lnTo>
                      <a:pt x="0" y="9043"/>
                    </a:lnTo>
                    <a:cubicBezTo>
                      <a:pt x="0" y="4049"/>
                      <a:pt x="4049" y="0"/>
                      <a:pt x="9043" y="0"/>
                    </a:cubicBezTo>
                    <a:close/>
                  </a:path>
                </a:pathLst>
              </a:custGeom>
              <a:solidFill>
                <a:srgbClr val="F3FCFC">
                  <a:alpha val="84706"/>
                </a:srgbClr>
              </a:solidFill>
              <a:ln w="28575" cap="sq">
                <a:solidFill>
                  <a:srgbClr val="4164B0">
                    <a:alpha val="84706"/>
                  </a:srgbClr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" name="TextBox 72"/>
              <p:cNvSpPr txBox="1"/>
              <p:nvPr/>
            </p:nvSpPr>
            <p:spPr>
              <a:xfrm>
                <a:off x="0" y="-19050"/>
                <a:ext cx="3867724" cy="225352"/>
              </a:xfrm>
              <a:prstGeom prst="rect">
                <a:avLst/>
              </a:prstGeom>
            </p:spPr>
            <p:txBody>
              <a:bodyPr lIns="36617" tIns="36617" rIns="36617" bIns="36617" rtlCol="0" anchor="ctr"/>
              <a:lstStyle/>
              <a:p>
                <a:pPr marL="0" lvl="0" indent="0" algn="ctr">
                  <a:lnSpc>
                    <a:spcPts val="1457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3" name="TextBox 73"/>
            <p:cNvSpPr txBox="1"/>
            <p:nvPr/>
          </p:nvSpPr>
          <p:spPr>
            <a:xfrm rot="21597501">
              <a:off x="6732165" y="1981357"/>
              <a:ext cx="7820216" cy="81705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4175"/>
                </a:lnSpc>
                <a:spcBef>
                  <a:spcPct val="0"/>
                </a:spcBef>
              </a:pPr>
              <a:r>
                <a:rPr lang="en-US" sz="4692" b="1" dirty="0" err="1">
                  <a:solidFill>
                    <a:srgbClr val="ED3947"/>
                  </a:solidFill>
                  <a:latin typeface="Adirek Sans Bold"/>
                  <a:ea typeface="Adirek Sans Bold"/>
                  <a:cs typeface="Adirek Sans Bold"/>
                  <a:sym typeface="Adirek Sans Bold"/>
                </a:rPr>
                <a:t>ผลการดำเนินงาน</a:t>
              </a:r>
              <a:endParaRPr lang="en-US" sz="4692" b="1" dirty="0">
                <a:solidFill>
                  <a:srgbClr val="ED3947"/>
                </a:solidFill>
                <a:latin typeface="Adirek Sans Bold"/>
                <a:ea typeface="Adirek Sans Bold"/>
                <a:cs typeface="Adirek Sans Bold"/>
                <a:sym typeface="Adirek Sans Bold"/>
              </a:endParaRPr>
            </a:p>
          </p:txBody>
        </p:sp>
        <p:sp>
          <p:nvSpPr>
            <p:cNvPr id="74" name="TextBox 74"/>
            <p:cNvSpPr txBox="1"/>
            <p:nvPr/>
          </p:nvSpPr>
          <p:spPr>
            <a:xfrm>
              <a:off x="311778" y="482816"/>
              <a:ext cx="8296135" cy="1080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5528"/>
                </a:lnSpc>
                <a:spcBef>
                  <a:spcPct val="0"/>
                </a:spcBef>
              </a:pPr>
              <a:r>
                <a:rPr lang="en-US" sz="6211" b="1" u="none" strike="noStrike">
                  <a:solidFill>
                    <a:srgbClr val="ED3947"/>
                  </a:solidFill>
                  <a:latin typeface="Adirek Sans Bold"/>
                  <a:ea typeface="Adirek Sans Bold"/>
                  <a:cs typeface="Adirek Sans Bold"/>
                  <a:sym typeface="Adirek Sans Bold"/>
                </a:rPr>
                <a:t>ประชาสัมพันธ์</a:t>
              </a:r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1411923" y="2674636"/>
              <a:ext cx="13671394" cy="722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193"/>
                </a:lnSpc>
                <a:spcBef>
                  <a:spcPct val="0"/>
                </a:spcBef>
              </a:pPr>
              <a:r>
                <a:rPr lang="en-US" sz="1566" u="none" strike="noStrike" spc="12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ตามแผนปฏิบัติการส่งเสริมคุณธรรม ประจำปี พ.ศ. ๒๕๖๘ </a:t>
              </a:r>
            </a:p>
            <a:p>
              <a:pPr marL="0" lvl="0" indent="0" algn="ctr">
                <a:lnSpc>
                  <a:spcPts val="2193"/>
                </a:lnSpc>
                <a:spcBef>
                  <a:spcPct val="0"/>
                </a:spcBef>
              </a:pPr>
              <a:r>
                <a:rPr lang="en-US" sz="1566" u="none" strike="noStrike" spc="12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ศูนย์เทคโนโลยีสารสนเทศและกำรสื่อสาร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3244661" y="3854361"/>
              <a:ext cx="10444408" cy="76867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330"/>
                </a:lnSpc>
                <a:spcBef>
                  <a:spcPct val="0"/>
                </a:spcBef>
              </a:pPr>
              <a:r>
                <a:rPr lang="en-US" sz="1664" spc="13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</a:t>
              </a:r>
              <a:r>
                <a:rPr lang="en-US" sz="1664" u="none" strike="noStrike" spc="13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ิจกรรม จิตอาสา เรื่อง การมีส่วนร่วมในการแบ่งปันมอบของขวัญ เงินสิ่งของแก่บุคคลอื่นในโอกาสต่าง ๆ</a:t>
              </a:r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3219204" y="9912926"/>
            <a:ext cx="11849593" cy="71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  <a:spcBef>
                <a:spcPct val="0"/>
              </a:spcBef>
            </a:pPr>
            <a:r>
              <a:rPr lang="en-US" sz="2043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คณะทำงานจัดทำและขับเคลื่อนแผนปฏิบัติการส่งเสริมคุณธรรม ศูนย์เทคโนโลยีสารสนเทศและการสื่อสาร</a:t>
            </a:r>
          </a:p>
          <a:p>
            <a:pPr algn="l">
              <a:lnSpc>
                <a:spcPts val="2860"/>
              </a:lnSpc>
              <a:spcBef>
                <a:spcPct val="0"/>
              </a:spcBef>
            </a:pPr>
            <a:endParaRPr lang="en-US" sz="2043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742039" y="1794494"/>
            <a:ext cx="12233330" cy="653489"/>
            <a:chOff x="0" y="0"/>
            <a:chExt cx="3882865" cy="2074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82865" cy="207418"/>
            </a:xfrm>
            <a:custGeom>
              <a:avLst/>
              <a:gdLst/>
              <a:ahLst/>
              <a:cxnLst/>
              <a:rect l="l" t="t" r="r" b="b"/>
              <a:pathLst>
                <a:path w="3882865" h="207418">
                  <a:moveTo>
                    <a:pt x="9544" y="0"/>
                  </a:moveTo>
                  <a:lnTo>
                    <a:pt x="3873321" y="0"/>
                  </a:lnTo>
                  <a:cubicBezTo>
                    <a:pt x="3878592" y="0"/>
                    <a:pt x="3882865" y="4273"/>
                    <a:pt x="3882865" y="9544"/>
                  </a:cubicBezTo>
                  <a:lnTo>
                    <a:pt x="3882865" y="197873"/>
                  </a:lnTo>
                  <a:cubicBezTo>
                    <a:pt x="3882865" y="200405"/>
                    <a:pt x="3881860" y="202832"/>
                    <a:pt x="3880069" y="204622"/>
                  </a:cubicBezTo>
                  <a:cubicBezTo>
                    <a:pt x="3878280" y="206412"/>
                    <a:pt x="3875852" y="207418"/>
                    <a:pt x="3873321" y="207418"/>
                  </a:cubicBezTo>
                  <a:lnTo>
                    <a:pt x="9544" y="207418"/>
                  </a:lnTo>
                  <a:cubicBezTo>
                    <a:pt x="4273" y="207418"/>
                    <a:pt x="0" y="203145"/>
                    <a:pt x="0" y="197873"/>
                  </a:cubicBezTo>
                  <a:lnTo>
                    <a:pt x="0" y="9544"/>
                  </a:lnTo>
                  <a:cubicBezTo>
                    <a:pt x="0" y="4273"/>
                    <a:pt x="4273" y="0"/>
                    <a:pt x="9544" y="0"/>
                  </a:cubicBezTo>
                  <a:close/>
                </a:path>
              </a:pathLst>
            </a:custGeom>
            <a:solidFill>
              <a:srgbClr val="F3FCFC">
                <a:alpha val="84706"/>
              </a:srgbClr>
            </a:solidFill>
            <a:ln w="28575" cap="sq">
              <a:solidFill>
                <a:srgbClr val="4164B0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3882865" cy="226468"/>
            </a:xfrm>
            <a:prstGeom prst="rect">
              <a:avLst/>
            </a:prstGeom>
          </p:spPr>
          <p:txBody>
            <a:bodyPr lIns="34557" tIns="34557" rIns="34557" bIns="34557" rtlCol="0" anchor="ctr"/>
            <a:lstStyle/>
            <a:p>
              <a:pPr marL="0" lvl="0" indent="0" algn="ctr">
                <a:lnSpc>
                  <a:spcPts val="1457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874300">
            <a:off x="6321937" y="170714"/>
            <a:ext cx="1781568" cy="916766"/>
          </a:xfrm>
          <a:custGeom>
            <a:avLst/>
            <a:gdLst/>
            <a:ahLst/>
            <a:cxnLst/>
            <a:rect l="l" t="t" r="r" b="b"/>
            <a:pathLst>
              <a:path w="1781568" h="916766">
                <a:moveTo>
                  <a:pt x="0" y="0"/>
                </a:moveTo>
                <a:lnTo>
                  <a:pt x="1781568" y="0"/>
                </a:lnTo>
                <a:lnTo>
                  <a:pt x="1781568" y="916766"/>
                </a:lnTo>
                <a:lnTo>
                  <a:pt x="0" y="9167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5546" b="-2554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742039" y="1102734"/>
            <a:ext cx="10488099" cy="128799"/>
          </a:xfrm>
          <a:custGeom>
            <a:avLst/>
            <a:gdLst/>
            <a:ahLst/>
            <a:cxnLst/>
            <a:rect l="l" t="t" r="r" b="b"/>
            <a:pathLst>
              <a:path w="10488099" h="128799">
                <a:moveTo>
                  <a:pt x="0" y="0"/>
                </a:moveTo>
                <a:lnTo>
                  <a:pt x="10488100" y="0"/>
                </a:lnTo>
                <a:lnTo>
                  <a:pt x="10488100" y="128798"/>
                </a:lnTo>
                <a:lnTo>
                  <a:pt x="0" y="1287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1251" b="-2125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81064" y="2533708"/>
            <a:ext cx="13284231" cy="773385"/>
            <a:chOff x="0" y="0"/>
            <a:chExt cx="4216422" cy="24547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16422" cy="245473"/>
            </a:xfrm>
            <a:custGeom>
              <a:avLst/>
              <a:gdLst/>
              <a:ahLst/>
              <a:cxnLst/>
              <a:rect l="l" t="t" r="r" b="b"/>
              <a:pathLst>
                <a:path w="4216422" h="245473">
                  <a:moveTo>
                    <a:pt x="8789" y="0"/>
                  </a:moveTo>
                  <a:lnTo>
                    <a:pt x="4207633" y="0"/>
                  </a:lnTo>
                  <a:cubicBezTo>
                    <a:pt x="4212487" y="0"/>
                    <a:pt x="4216422" y="3935"/>
                    <a:pt x="4216422" y="8789"/>
                  </a:cubicBezTo>
                  <a:lnTo>
                    <a:pt x="4216422" y="236684"/>
                  </a:lnTo>
                  <a:cubicBezTo>
                    <a:pt x="4216422" y="239015"/>
                    <a:pt x="4215496" y="241250"/>
                    <a:pt x="4213847" y="242899"/>
                  </a:cubicBezTo>
                  <a:cubicBezTo>
                    <a:pt x="4212199" y="244547"/>
                    <a:pt x="4209964" y="245473"/>
                    <a:pt x="4207633" y="245473"/>
                  </a:cubicBezTo>
                  <a:lnTo>
                    <a:pt x="8789" y="245473"/>
                  </a:lnTo>
                  <a:cubicBezTo>
                    <a:pt x="6458" y="245473"/>
                    <a:pt x="4223" y="244547"/>
                    <a:pt x="2574" y="242899"/>
                  </a:cubicBezTo>
                  <a:cubicBezTo>
                    <a:pt x="926" y="241250"/>
                    <a:pt x="0" y="239015"/>
                    <a:pt x="0" y="236684"/>
                  </a:cubicBezTo>
                  <a:lnTo>
                    <a:pt x="0" y="8789"/>
                  </a:lnTo>
                  <a:cubicBezTo>
                    <a:pt x="0" y="6458"/>
                    <a:pt x="926" y="4223"/>
                    <a:pt x="2574" y="2574"/>
                  </a:cubicBezTo>
                  <a:cubicBezTo>
                    <a:pt x="4223" y="926"/>
                    <a:pt x="6458" y="0"/>
                    <a:pt x="8789" y="0"/>
                  </a:cubicBezTo>
                  <a:close/>
                </a:path>
              </a:pathLst>
            </a:custGeom>
            <a:solidFill>
              <a:srgbClr val="F3FCFC">
                <a:alpha val="84706"/>
              </a:srgbClr>
            </a:solidFill>
            <a:ln w="28575" cap="sq">
              <a:solidFill>
                <a:srgbClr val="4164B0">
                  <a:alpha val="84706"/>
                </a:srgbClr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19050"/>
              <a:ext cx="4216422" cy="264523"/>
            </a:xfrm>
            <a:prstGeom prst="rect">
              <a:avLst/>
            </a:prstGeom>
          </p:spPr>
          <p:txBody>
            <a:bodyPr lIns="34557" tIns="34557" rIns="34557" bIns="34557" rtlCol="0" anchor="ctr"/>
            <a:lstStyle/>
            <a:p>
              <a:pPr marL="0" lvl="0" indent="0" algn="ctr">
                <a:lnSpc>
                  <a:spcPts val="1457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67795" y="3158308"/>
            <a:ext cx="5393065" cy="1724802"/>
            <a:chOff x="0" y="0"/>
            <a:chExt cx="6018971" cy="201635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018971" cy="2016355"/>
            </a:xfrm>
            <a:custGeom>
              <a:avLst/>
              <a:gdLst/>
              <a:ahLst/>
              <a:cxnLst/>
              <a:rect l="l" t="t" r="r" b="b"/>
              <a:pathLst>
                <a:path w="6018971" h="2016355">
                  <a:moveTo>
                    <a:pt x="0" y="0"/>
                  </a:moveTo>
                  <a:lnTo>
                    <a:pt x="6018971" y="0"/>
                  </a:lnTo>
                  <a:lnTo>
                    <a:pt x="6018971" y="2016355"/>
                  </a:lnTo>
                  <a:lnTo>
                    <a:pt x="0" y="2016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1967167" y="329617"/>
              <a:ext cx="1916953" cy="1166945"/>
            </a:xfrm>
            <a:custGeom>
              <a:avLst/>
              <a:gdLst/>
              <a:ahLst/>
              <a:cxnLst/>
              <a:rect l="l" t="t" r="r" b="b"/>
              <a:pathLst>
                <a:path w="1916953" h="1166945">
                  <a:moveTo>
                    <a:pt x="0" y="0"/>
                  </a:moveTo>
                  <a:lnTo>
                    <a:pt x="1916953" y="0"/>
                  </a:lnTo>
                  <a:lnTo>
                    <a:pt x="1916953" y="1166945"/>
                  </a:lnTo>
                  <a:lnTo>
                    <a:pt x="0" y="11669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953113" y="1158126"/>
              <a:ext cx="2772736" cy="591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1"/>
                </a:lnSpc>
              </a:pPr>
              <a:r>
                <a:rPr lang="en-US" sz="2536" spc="93">
                  <a:solidFill>
                    <a:srgbClr val="000000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การดำเนินการ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 rot="-932250">
              <a:off x="961719" y="549634"/>
              <a:ext cx="2029983" cy="750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 spc="170">
                  <a:solidFill>
                    <a:srgbClr val="000000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ขั้นตอน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896019" y="1148534"/>
              <a:ext cx="2772736" cy="5911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51"/>
                </a:lnSpc>
              </a:pPr>
              <a:r>
                <a:rPr lang="en-US" sz="2536" spc="93">
                  <a:solidFill>
                    <a:srgbClr val="ECF1F4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การดำเนินการ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 rot="-932250">
              <a:off x="961719" y="609382"/>
              <a:ext cx="2029983" cy="750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511"/>
                </a:lnSpc>
              </a:pPr>
              <a:r>
                <a:rPr lang="en-US" sz="3222" spc="170">
                  <a:solidFill>
                    <a:srgbClr val="FF614B"/>
                  </a:solidFill>
                  <a:latin typeface="UID สนุกดี"/>
                  <a:ea typeface="UID สนุกดี"/>
                  <a:cs typeface="UID สนุกดี"/>
                  <a:sym typeface="UID สนุกดี"/>
                </a:rPr>
                <a:t>ขั้นตอน</a:t>
              </a:r>
            </a:p>
          </p:txBody>
        </p:sp>
      </p:grpSp>
      <p:sp>
        <p:nvSpPr>
          <p:cNvPr id="18" name="Freeform 18"/>
          <p:cNvSpPr/>
          <p:nvPr/>
        </p:nvSpPr>
        <p:spPr>
          <a:xfrm>
            <a:off x="7434533" y="6498238"/>
            <a:ext cx="4733301" cy="3201207"/>
          </a:xfrm>
          <a:custGeom>
            <a:avLst/>
            <a:gdLst/>
            <a:ahLst/>
            <a:cxnLst/>
            <a:rect l="l" t="t" r="r" b="b"/>
            <a:pathLst>
              <a:path w="4733301" h="3201207">
                <a:moveTo>
                  <a:pt x="0" y="0"/>
                </a:moveTo>
                <a:lnTo>
                  <a:pt x="4733301" y="0"/>
                </a:lnTo>
                <a:lnTo>
                  <a:pt x="4733301" y="3201207"/>
                </a:lnTo>
                <a:lnTo>
                  <a:pt x="0" y="320120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b="-8170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6946233" y="3544896"/>
            <a:ext cx="5842263" cy="2286595"/>
            <a:chOff x="0" y="0"/>
            <a:chExt cx="1759516" cy="68865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759515" cy="688654"/>
            </a:xfrm>
            <a:custGeom>
              <a:avLst/>
              <a:gdLst/>
              <a:ahLst/>
              <a:cxnLst/>
              <a:rect l="l" t="t" r="r" b="b"/>
              <a:pathLst>
                <a:path w="1759515" h="688654">
                  <a:moveTo>
                    <a:pt x="11828" y="0"/>
                  </a:moveTo>
                  <a:lnTo>
                    <a:pt x="1747688" y="0"/>
                  </a:lnTo>
                  <a:cubicBezTo>
                    <a:pt x="1754220" y="0"/>
                    <a:pt x="1759515" y="5296"/>
                    <a:pt x="1759515" y="11828"/>
                  </a:cubicBezTo>
                  <a:lnTo>
                    <a:pt x="1759515" y="676826"/>
                  </a:lnTo>
                  <a:cubicBezTo>
                    <a:pt x="1759515" y="683359"/>
                    <a:pt x="1754220" y="688654"/>
                    <a:pt x="1747688" y="688654"/>
                  </a:cubicBezTo>
                  <a:lnTo>
                    <a:pt x="11828" y="688654"/>
                  </a:lnTo>
                  <a:cubicBezTo>
                    <a:pt x="5296" y="688654"/>
                    <a:pt x="0" y="683359"/>
                    <a:pt x="0" y="676826"/>
                  </a:cubicBezTo>
                  <a:lnTo>
                    <a:pt x="0" y="11828"/>
                  </a:lnTo>
                  <a:cubicBezTo>
                    <a:pt x="0" y="5296"/>
                    <a:pt x="5296" y="0"/>
                    <a:pt x="11828" y="0"/>
                  </a:cubicBezTo>
                  <a:close/>
                </a:path>
              </a:pathLst>
            </a:custGeom>
            <a:solidFill>
              <a:srgbClr val="5590FA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1759516" cy="717229"/>
            </a:xfrm>
            <a:prstGeom prst="rect">
              <a:avLst/>
            </a:prstGeom>
          </p:spPr>
          <p:txBody>
            <a:bodyPr lIns="23297" tIns="23297" rIns="23297" bIns="23297" rtlCol="0" anchor="ctr"/>
            <a:lstStyle/>
            <a:p>
              <a:pPr algn="ctr">
                <a:lnSpc>
                  <a:spcPts val="1953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0" y="9816798"/>
            <a:ext cx="18288000" cy="470202"/>
            <a:chOff x="0" y="0"/>
            <a:chExt cx="7916636" cy="203544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7916636" cy="203544"/>
            </a:xfrm>
            <a:custGeom>
              <a:avLst/>
              <a:gdLst/>
              <a:ahLst/>
              <a:cxnLst/>
              <a:rect l="l" t="t" r="r" b="b"/>
              <a:pathLst>
                <a:path w="7916636" h="203544">
                  <a:moveTo>
                    <a:pt x="3779" y="0"/>
                  </a:moveTo>
                  <a:lnTo>
                    <a:pt x="7912857" y="0"/>
                  </a:lnTo>
                  <a:cubicBezTo>
                    <a:pt x="7914945" y="0"/>
                    <a:pt x="7916636" y="1692"/>
                    <a:pt x="7916636" y="3779"/>
                  </a:cubicBezTo>
                  <a:lnTo>
                    <a:pt x="7916636" y="199766"/>
                  </a:lnTo>
                  <a:cubicBezTo>
                    <a:pt x="7916636" y="200768"/>
                    <a:pt x="7916238" y="201729"/>
                    <a:pt x="7915529" y="202437"/>
                  </a:cubicBezTo>
                  <a:cubicBezTo>
                    <a:pt x="7914821" y="203146"/>
                    <a:pt x="7913860" y="203544"/>
                    <a:pt x="7912857" y="203544"/>
                  </a:cubicBezTo>
                  <a:lnTo>
                    <a:pt x="3779" y="203544"/>
                  </a:lnTo>
                  <a:cubicBezTo>
                    <a:pt x="1692" y="203544"/>
                    <a:pt x="0" y="201852"/>
                    <a:pt x="0" y="199766"/>
                  </a:cubicBezTo>
                  <a:lnTo>
                    <a:pt x="0" y="3779"/>
                  </a:lnTo>
                  <a:cubicBezTo>
                    <a:pt x="0" y="2776"/>
                    <a:pt x="398" y="1815"/>
                    <a:pt x="1107" y="1107"/>
                  </a:cubicBezTo>
                  <a:cubicBezTo>
                    <a:pt x="1815" y="398"/>
                    <a:pt x="2776" y="0"/>
                    <a:pt x="3779" y="0"/>
                  </a:cubicBezTo>
                  <a:close/>
                </a:path>
              </a:pathLst>
            </a:custGeom>
            <a:solidFill>
              <a:srgbClr val="F68829"/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7916636" cy="232119"/>
            </a:xfrm>
            <a:prstGeom prst="rect">
              <a:avLst/>
            </a:prstGeom>
          </p:spPr>
          <p:txBody>
            <a:bodyPr lIns="23297" tIns="23297" rIns="23297" bIns="23297" rtlCol="0" anchor="ctr"/>
            <a:lstStyle/>
            <a:p>
              <a:pPr algn="ctr">
                <a:lnSpc>
                  <a:spcPts val="1953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0077341" y="3714399"/>
            <a:ext cx="2473470" cy="1905119"/>
          </a:xfrm>
          <a:custGeom>
            <a:avLst/>
            <a:gdLst/>
            <a:ahLst/>
            <a:cxnLst/>
            <a:rect l="l" t="t" r="r" b="b"/>
            <a:pathLst>
              <a:path w="2473470" h="1905119">
                <a:moveTo>
                  <a:pt x="0" y="0"/>
                </a:moveTo>
                <a:lnTo>
                  <a:pt x="2473470" y="0"/>
                </a:lnTo>
                <a:lnTo>
                  <a:pt x="2473470" y="1905119"/>
                </a:lnTo>
                <a:lnTo>
                  <a:pt x="0" y="190511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5180" t="-72246" r="-6060" b="-1980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5346662" y="3297104"/>
            <a:ext cx="904185" cy="1415554"/>
          </a:xfrm>
          <a:custGeom>
            <a:avLst/>
            <a:gdLst/>
            <a:ahLst/>
            <a:cxnLst/>
            <a:rect l="l" t="t" r="r" b="b"/>
            <a:pathLst>
              <a:path w="904185" h="1415554">
                <a:moveTo>
                  <a:pt x="0" y="0"/>
                </a:moveTo>
                <a:lnTo>
                  <a:pt x="904185" y="0"/>
                </a:lnTo>
                <a:lnTo>
                  <a:pt x="904185" y="1415554"/>
                </a:lnTo>
                <a:lnTo>
                  <a:pt x="0" y="141555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7764454" y="4794476"/>
            <a:ext cx="2820656" cy="1650084"/>
          </a:xfrm>
          <a:custGeom>
            <a:avLst/>
            <a:gdLst/>
            <a:ahLst/>
            <a:cxnLst/>
            <a:rect l="l" t="t" r="r" b="b"/>
            <a:pathLst>
              <a:path w="2820656" h="1650084">
                <a:moveTo>
                  <a:pt x="0" y="0"/>
                </a:moveTo>
                <a:lnTo>
                  <a:pt x="2820656" y="0"/>
                </a:lnTo>
                <a:lnTo>
                  <a:pt x="2820656" y="1650084"/>
                </a:lnTo>
                <a:lnTo>
                  <a:pt x="0" y="165008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8248498" y="6943117"/>
            <a:ext cx="3400234" cy="1808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20"/>
              </a:lnSpc>
              <a:spcBef>
                <a:spcPct val="0"/>
              </a:spcBef>
            </a:pPr>
            <a:r>
              <a:rPr lang="en-US" sz="1728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โดยตั้งแต่เดือนตุลาคม 2567 ถึงเดือนพฤษภาคม 2568 บุคลากรของศูนย์เทคโนโลยีสารสนเทศและการสื่อสาร สามารถปฏิบัติหน้าที่ได้ตรงต่อเวลา โดยไม่มีข้อร้องเรียนเรื่องความล่าช้าในการให้บริการจากผู้ใช้งาน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587230" y="6528777"/>
            <a:ext cx="2980221" cy="43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11"/>
              </a:lnSpc>
              <a:spcBef>
                <a:spcPct val="0"/>
              </a:spcBef>
            </a:pPr>
            <a:r>
              <a:rPr lang="en-US" sz="2508">
                <a:solidFill>
                  <a:srgbClr val="7ED957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ผลสำเร็จการดำเนินการ</a:t>
            </a:r>
          </a:p>
        </p:txBody>
      </p:sp>
      <p:sp>
        <p:nvSpPr>
          <p:cNvPr id="30" name="TextBox 30"/>
          <p:cNvSpPr txBox="1"/>
          <p:nvPr/>
        </p:nvSpPr>
        <p:spPr>
          <a:xfrm rot="-2499">
            <a:off x="5278999" y="1371445"/>
            <a:ext cx="5913186" cy="5554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950"/>
              </a:lnSpc>
              <a:spcBef>
                <a:spcPct val="0"/>
              </a:spcBef>
            </a:pPr>
            <a:r>
              <a:rPr lang="en-US" sz="4439" b="1" dirty="0" err="1">
                <a:solidFill>
                  <a:srgbClr val="002060"/>
                </a:solidFill>
                <a:latin typeface="Adirek Sans Bold"/>
                <a:ea typeface="Adirek Sans Bold"/>
                <a:cs typeface="Adirek Sans Bold"/>
                <a:sym typeface="Adirek Sans Bold"/>
              </a:rPr>
              <a:t>ผลการดำเนินงาน</a:t>
            </a:r>
            <a:endParaRPr lang="en-US" sz="4439" b="1" dirty="0">
              <a:solidFill>
                <a:srgbClr val="002060"/>
              </a:solidFill>
              <a:latin typeface="Adirek Sans Bold"/>
              <a:ea typeface="Adirek Sans Bold"/>
              <a:cs typeface="Adirek Sans Bold"/>
              <a:sym typeface="Adirek Sa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-180258" y="363166"/>
            <a:ext cx="6272999" cy="711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5112"/>
              </a:lnSpc>
              <a:spcBef>
                <a:spcPct val="0"/>
              </a:spcBef>
            </a:pPr>
            <a:r>
              <a:rPr lang="en-US" sz="5744" u="none" strike="noStrike" dirty="0" err="1">
                <a:solidFill>
                  <a:srgbClr val="002060"/>
                </a:solidFill>
                <a:latin typeface="Arial Black" panose="020B0A04020102020204" pitchFamily="34" charset="0"/>
                <a:ea typeface="Adirek Sans Bold"/>
                <a:cs typeface="Adirek Sans Bold"/>
                <a:sym typeface="Adirek Sans Bold"/>
              </a:rPr>
              <a:t>ประชาสัมพันธ์</a:t>
            </a:r>
            <a:endParaRPr lang="en-US" sz="5744" u="none" strike="noStrike" dirty="0">
              <a:solidFill>
                <a:srgbClr val="002060"/>
              </a:solidFill>
              <a:latin typeface="Arial Black" panose="020B0A04020102020204" pitchFamily="34" charset="0"/>
              <a:ea typeface="Adirek Sans Bold"/>
              <a:cs typeface="Adirek Sans Bold"/>
              <a:sym typeface="Adirek Sans Bo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960643" y="1868466"/>
            <a:ext cx="10549243" cy="51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70"/>
              </a:lnSpc>
              <a:spcBef>
                <a:spcPct val="0"/>
              </a:spcBef>
            </a:pPr>
            <a:r>
              <a:rPr lang="en-US" sz="1478" u="none" strike="noStrike" spc="11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ตามแผนปฏิบัติการส่งเสริมคุณธรรม</a:t>
            </a:r>
            <a:r>
              <a:rPr lang="en-US" sz="1478" u="none" strike="noStrike" spc="11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</a:t>
            </a:r>
            <a:r>
              <a:rPr lang="en-US" sz="1478" u="none" strike="noStrike" spc="11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ประจำปี</a:t>
            </a:r>
            <a:r>
              <a:rPr lang="en-US" sz="1478" u="none" strike="noStrike" spc="11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</a:t>
            </a:r>
            <a:r>
              <a:rPr lang="en-US" sz="1478" u="none" strike="noStrike" spc="11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พ.ศ</a:t>
            </a:r>
            <a:r>
              <a:rPr lang="en-US" sz="1478" u="none" strike="noStrike" spc="11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. ๒๕๖๘ </a:t>
            </a:r>
          </a:p>
          <a:p>
            <a:pPr marL="0" lvl="0" indent="0" algn="ctr">
              <a:lnSpc>
                <a:spcPts val="2070"/>
              </a:lnSpc>
              <a:spcBef>
                <a:spcPct val="0"/>
              </a:spcBef>
            </a:pPr>
            <a:r>
              <a:rPr lang="en-US" sz="1478" u="none" strike="noStrike" spc="11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ศูนย์เทคโนโลยีสารสนเทศและกำรสื่อสาร</a:t>
            </a:r>
            <a:endParaRPr lang="en-US" sz="1478" u="none" strike="noStrike" spc="11" dirty="0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261631" y="2586897"/>
            <a:ext cx="12751016" cy="53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01"/>
              </a:lnSpc>
              <a:spcBef>
                <a:spcPct val="0"/>
              </a:spcBef>
            </a:pPr>
            <a:r>
              <a:rPr lang="en-US" sz="1501" spc="12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ก</a:t>
            </a:r>
            <a:r>
              <a:rPr lang="en-US" sz="1501" u="none" strike="noStrike" spc="12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ิจกรรม</a:t>
            </a:r>
            <a:r>
              <a:rPr lang="en-US" sz="1501" u="none" strike="noStrike" spc="12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</a:t>
            </a:r>
            <a:r>
              <a:rPr lang="en-US" sz="1501" u="none" strike="noStrike" spc="12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กตัญญู</a:t>
            </a:r>
            <a:r>
              <a:rPr lang="en-US" sz="1501" u="none" strike="noStrike" spc="12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</a:t>
            </a:r>
          </a:p>
          <a:p>
            <a:pPr marL="0" lvl="0" indent="0" algn="ctr">
              <a:lnSpc>
                <a:spcPts val="2101"/>
              </a:lnSpc>
              <a:spcBef>
                <a:spcPct val="0"/>
              </a:spcBef>
            </a:pPr>
            <a:r>
              <a:rPr lang="en-US" sz="1501" u="none" strike="noStrike" spc="12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ส่งเสริมให้บุคลากร</a:t>
            </a:r>
            <a:r>
              <a:rPr lang="en-US" sz="1501" u="none" strike="noStrike" spc="12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</a:t>
            </a:r>
            <a:r>
              <a:rPr lang="en-US" sz="1501" u="none" strike="noStrike" spc="12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ศทส</a:t>
            </a:r>
            <a:r>
              <a:rPr lang="en-US" sz="1501" u="none" strike="noStrike" spc="12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. </a:t>
            </a:r>
            <a:r>
              <a:rPr lang="en-US" sz="1501" u="none" strike="noStrike" spc="12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แสดงออกซึ่งความจงรักภักดีต่อสถาบันชาติ</a:t>
            </a:r>
            <a:r>
              <a:rPr lang="en-US" sz="1501" u="none" strike="noStrike" spc="12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</a:t>
            </a:r>
            <a:r>
              <a:rPr lang="en-US" sz="1501" u="none" strike="noStrike" spc="12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ศาสนา</a:t>
            </a:r>
            <a:r>
              <a:rPr lang="en-US" sz="1501" u="none" strike="noStrike" spc="12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</a:t>
            </a:r>
            <a:r>
              <a:rPr lang="en-US" sz="1501" u="none" strike="noStrike" spc="12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พระมหากษัตริย์</a:t>
            </a:r>
            <a:r>
              <a:rPr lang="en-US" sz="1501" u="none" strike="noStrike" spc="12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 </a:t>
            </a:r>
            <a:r>
              <a:rPr lang="en-US" sz="1501" u="none" strike="noStrike" spc="12" dirty="0" err="1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และกตัญญูต่อผู้มีพระคุณ</a:t>
            </a:r>
            <a:endParaRPr lang="en-US" sz="1501" u="none" strike="noStrike" spc="12" dirty="0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  <p:grpSp>
        <p:nvGrpSpPr>
          <p:cNvPr id="34" name="Group 34"/>
          <p:cNvGrpSpPr/>
          <p:nvPr/>
        </p:nvGrpSpPr>
        <p:grpSpPr>
          <a:xfrm>
            <a:off x="290965" y="4990809"/>
            <a:ext cx="6351553" cy="2525531"/>
            <a:chOff x="0" y="0"/>
            <a:chExt cx="8468738" cy="3367374"/>
          </a:xfrm>
        </p:grpSpPr>
        <p:grpSp>
          <p:nvGrpSpPr>
            <p:cNvPr id="35" name="Group 35"/>
            <p:cNvGrpSpPr/>
            <p:nvPr/>
          </p:nvGrpSpPr>
          <p:grpSpPr>
            <a:xfrm>
              <a:off x="0" y="0"/>
              <a:ext cx="8468738" cy="3367374"/>
              <a:chOff x="0" y="0"/>
              <a:chExt cx="1731923" cy="688654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1731923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31923" h="688654">
                    <a:moveTo>
                      <a:pt x="10029" y="0"/>
                    </a:moveTo>
                    <a:lnTo>
                      <a:pt x="1721894" y="0"/>
                    </a:lnTo>
                    <a:cubicBezTo>
                      <a:pt x="1727433" y="0"/>
                      <a:pt x="1731923" y="4490"/>
                      <a:pt x="1731923" y="10029"/>
                    </a:cubicBezTo>
                    <a:lnTo>
                      <a:pt x="1731923" y="678625"/>
                    </a:lnTo>
                    <a:cubicBezTo>
                      <a:pt x="1731923" y="684164"/>
                      <a:pt x="1727433" y="688654"/>
                      <a:pt x="1721894" y="688654"/>
                    </a:cubicBezTo>
                    <a:lnTo>
                      <a:pt x="10029" y="688654"/>
                    </a:lnTo>
                    <a:cubicBezTo>
                      <a:pt x="4490" y="688654"/>
                      <a:pt x="0" y="684164"/>
                      <a:pt x="0" y="678625"/>
                    </a:cubicBezTo>
                    <a:lnTo>
                      <a:pt x="0" y="10029"/>
                    </a:lnTo>
                    <a:cubicBezTo>
                      <a:pt x="0" y="4490"/>
                      <a:pt x="4490" y="0"/>
                      <a:pt x="10029" y="0"/>
                    </a:cubicBezTo>
                    <a:close/>
                  </a:path>
                </a:pathLst>
              </a:custGeom>
              <a:solidFill>
                <a:srgbClr val="5590FA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28575"/>
                <a:ext cx="1731923" cy="717229"/>
              </a:xfrm>
              <a:prstGeom prst="rect">
                <a:avLst/>
              </a:prstGeom>
            </p:spPr>
            <p:txBody>
              <a:bodyPr lIns="23297" tIns="23297" rIns="23297" bIns="23297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4850731" y="349531"/>
              <a:ext cx="3396695" cy="2181524"/>
            </a:xfrm>
            <a:custGeom>
              <a:avLst/>
              <a:gdLst/>
              <a:ahLst/>
              <a:cxnLst/>
              <a:rect l="l" t="t" r="r" b="b"/>
              <a:pathLst>
                <a:path w="3642578" h="2443952">
                  <a:moveTo>
                    <a:pt x="0" y="0"/>
                  </a:moveTo>
                  <a:lnTo>
                    <a:pt x="3642577" y="0"/>
                  </a:lnTo>
                  <a:lnTo>
                    <a:pt x="3642577" y="2443951"/>
                  </a:lnTo>
                  <a:lnTo>
                    <a:pt x="0" y="24439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234500" y="142123"/>
              <a:ext cx="4507855" cy="284830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2145"/>
                </a:lnSpc>
                <a:spcBef>
                  <a:spcPct val="0"/>
                </a:spcBef>
              </a:pP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ศูนย์เทคโนโลยีสารสนเทศและการสื่อสาร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ได้แสดงความจงรักภักดีต่อสถาบัพระมหากษัตริย์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โดยการเข้าร่วมการบันทึกเทปโทรทัศน์และกล่าวบทอาเศียรวาทถวายพระพรชัยมงคลสมเด็จพระนางเจ้าสุทิดาพัชรสุธาพิมลลักษณ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พระบรมราชินี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เนื่องในโอกาสวันเฉลิมพระชนมพรรษา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3 </a:t>
              </a:r>
              <a:r>
                <a:rPr lang="en-US" sz="1532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มิถุนายน</a:t>
              </a:r>
              <a:r>
                <a:rPr lang="en-US" sz="1532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2568</a:t>
              </a:r>
            </a:p>
            <a:p>
              <a:pPr algn="l">
                <a:lnSpc>
                  <a:spcPts val="2145"/>
                </a:lnSpc>
                <a:spcBef>
                  <a:spcPct val="0"/>
                </a:spcBef>
              </a:pPr>
              <a:endParaRPr lang="en-US" sz="1532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758628" y="7602065"/>
            <a:ext cx="5402233" cy="2290388"/>
            <a:chOff x="0" y="0"/>
            <a:chExt cx="7202977" cy="3053850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7202977" cy="2864078"/>
              <a:chOff x="0" y="0"/>
              <a:chExt cx="1731923" cy="688654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1731923" cy="688654"/>
              </a:xfrm>
              <a:custGeom>
                <a:avLst/>
                <a:gdLst/>
                <a:ahLst/>
                <a:cxnLst/>
                <a:rect l="l" t="t" r="r" b="b"/>
                <a:pathLst>
                  <a:path w="1731923" h="688654">
                    <a:moveTo>
                      <a:pt x="12791" y="0"/>
                    </a:moveTo>
                    <a:lnTo>
                      <a:pt x="1719132" y="0"/>
                    </a:lnTo>
                    <a:cubicBezTo>
                      <a:pt x="1726196" y="0"/>
                      <a:pt x="1731923" y="5727"/>
                      <a:pt x="1731923" y="12791"/>
                    </a:cubicBezTo>
                    <a:lnTo>
                      <a:pt x="1731923" y="675863"/>
                    </a:lnTo>
                    <a:cubicBezTo>
                      <a:pt x="1731923" y="682927"/>
                      <a:pt x="1726196" y="688654"/>
                      <a:pt x="1719132" y="688654"/>
                    </a:cubicBezTo>
                    <a:lnTo>
                      <a:pt x="12791" y="688654"/>
                    </a:lnTo>
                    <a:cubicBezTo>
                      <a:pt x="5727" y="688654"/>
                      <a:pt x="0" y="682927"/>
                      <a:pt x="0" y="675863"/>
                    </a:cubicBezTo>
                    <a:lnTo>
                      <a:pt x="0" y="12791"/>
                    </a:lnTo>
                    <a:cubicBezTo>
                      <a:pt x="0" y="5727"/>
                      <a:pt x="5727" y="0"/>
                      <a:pt x="12791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28575"/>
                <a:ext cx="1731923" cy="717229"/>
              </a:xfrm>
              <a:prstGeom prst="rect">
                <a:avLst/>
              </a:prstGeom>
            </p:spPr>
            <p:txBody>
              <a:bodyPr lIns="23297" tIns="23297" rIns="23297" bIns="23297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4" name="Freeform 44"/>
            <p:cNvSpPr/>
            <p:nvPr/>
          </p:nvSpPr>
          <p:spPr>
            <a:xfrm>
              <a:off x="3916595" y="302590"/>
              <a:ext cx="3098148" cy="2330346"/>
            </a:xfrm>
            <a:custGeom>
              <a:avLst/>
              <a:gdLst/>
              <a:ahLst/>
              <a:cxnLst/>
              <a:rect l="l" t="t" r="r" b="b"/>
              <a:pathLst>
                <a:path w="3098148" h="2330346">
                  <a:moveTo>
                    <a:pt x="0" y="0"/>
                  </a:moveTo>
                  <a:lnTo>
                    <a:pt x="3098149" y="0"/>
                  </a:lnTo>
                  <a:lnTo>
                    <a:pt x="3098149" y="2330347"/>
                  </a:lnTo>
                  <a:lnTo>
                    <a:pt x="0" y="23303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271768" y="166563"/>
              <a:ext cx="3453745" cy="28872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42"/>
                </a:lnSpc>
                <a:spcBef>
                  <a:spcPct val="0"/>
                </a:spcBef>
              </a:pPr>
              <a:r>
                <a:rPr lang="en-US" sz="1600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การเข้าร่วมปฏิบัติงานสนับสนุนงานสโมสรสันนิบาต</a:t>
              </a:r>
              <a:r>
                <a:rPr lang="en-US" sz="1600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โดยการจัดเตรียมระบบเครือข่ายอินเทอร์เน็ตและระบบลงทะเบียนสำหรับผู้เข้าร่วมงาน </a:t>
              </a:r>
              <a:r>
                <a:rPr lang="en-US" sz="1600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และอำนวยความสะดวก</a:t>
              </a:r>
              <a:endParaRPr lang="en-US" sz="1600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  <a:p>
              <a:pPr algn="l">
                <a:lnSpc>
                  <a:spcPts val="1742"/>
                </a:lnSpc>
                <a:spcBef>
                  <a:spcPct val="0"/>
                </a:spcBef>
              </a:pPr>
              <a:r>
                <a:rPr lang="en-US" sz="1600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ด้านเทคโนโลยีสารสนเทศให้กับกองอำนวยการร่วมเพื่อรักษาความปลอดภัยให้แก่ผู้เข้าร่วมงาน</a:t>
              </a:r>
            </a:p>
            <a:p>
              <a:pPr algn="l">
                <a:lnSpc>
                  <a:spcPts val="1742"/>
                </a:lnSpc>
                <a:spcBef>
                  <a:spcPct val="0"/>
                </a:spcBef>
              </a:pPr>
              <a:endParaRPr lang="en-US" sz="1244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7126037" y="4167238"/>
            <a:ext cx="2887597" cy="97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42"/>
              </a:lnSpc>
              <a:spcBef>
                <a:spcPct val="0"/>
              </a:spcBef>
            </a:pPr>
            <a:r>
              <a:rPr lang="en-US" sz="1387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การร่วมสำนึกรู้คุณต่อผู้มีพระคุณโดยมีการจัดกิจกรรมรดน้ำดำหัวผู้บังคับบัญชาเนื่องในเทศกาลสงกรานต์ประจำปี 2568</a:t>
            </a:r>
          </a:p>
          <a:p>
            <a:pPr algn="l">
              <a:lnSpc>
                <a:spcPts val="1942"/>
              </a:lnSpc>
              <a:spcBef>
                <a:spcPct val="0"/>
              </a:spcBef>
            </a:pPr>
            <a:endParaRPr lang="en-US" sz="1387" dirty="0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513410" y="9854898"/>
            <a:ext cx="11776655" cy="710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60"/>
              </a:lnSpc>
              <a:spcBef>
                <a:spcPct val="0"/>
              </a:spcBef>
            </a:pPr>
            <a:r>
              <a:rPr lang="en-US" sz="2043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คณะทำงานจัดทำและขับเคลื่อนแผนปฏิบัติการส่งเสริมคุณธรรม ศูนย์เทคโนโลยีสารสนเทศและการสื่อสาร</a:t>
            </a:r>
          </a:p>
          <a:p>
            <a:pPr algn="l">
              <a:lnSpc>
                <a:spcPts val="2860"/>
              </a:lnSpc>
              <a:spcBef>
                <a:spcPct val="0"/>
              </a:spcBef>
            </a:pPr>
            <a:endParaRPr lang="en-US" sz="2043">
              <a:solidFill>
                <a:srgbClr val="000000"/>
              </a:solidFill>
              <a:latin typeface="ไอติม"/>
              <a:ea typeface="ไอติม"/>
              <a:cs typeface="ไอติม"/>
              <a:sym typeface="ไอติม"/>
            </a:endParaRPr>
          </a:p>
        </p:txBody>
      </p:sp>
      <p:grpSp>
        <p:nvGrpSpPr>
          <p:cNvPr id="48" name="Group 48"/>
          <p:cNvGrpSpPr/>
          <p:nvPr/>
        </p:nvGrpSpPr>
        <p:grpSpPr>
          <a:xfrm>
            <a:off x="13886091" y="425404"/>
            <a:ext cx="3944525" cy="4216608"/>
            <a:chOff x="0" y="0"/>
            <a:chExt cx="5259367" cy="5622144"/>
          </a:xfrm>
        </p:grpSpPr>
        <p:grpSp>
          <p:nvGrpSpPr>
            <p:cNvPr id="49" name="Group 49"/>
            <p:cNvGrpSpPr/>
            <p:nvPr/>
          </p:nvGrpSpPr>
          <p:grpSpPr>
            <a:xfrm rot="5400000">
              <a:off x="-181389" y="181389"/>
              <a:ext cx="5622144" cy="5259367"/>
              <a:chOff x="0" y="0"/>
              <a:chExt cx="916568" cy="857425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0" y="0"/>
                <a:ext cx="916568" cy="857425"/>
              </a:xfrm>
              <a:custGeom>
                <a:avLst/>
                <a:gdLst/>
                <a:ahLst/>
                <a:cxnLst/>
                <a:rect l="l" t="t" r="r" b="b"/>
                <a:pathLst>
                  <a:path w="916568" h="857425">
                    <a:moveTo>
                      <a:pt x="18113" y="0"/>
                    </a:moveTo>
                    <a:lnTo>
                      <a:pt x="898455" y="0"/>
                    </a:lnTo>
                    <a:cubicBezTo>
                      <a:pt x="908458" y="0"/>
                      <a:pt x="916568" y="8110"/>
                      <a:pt x="916568" y="18113"/>
                    </a:cubicBezTo>
                    <a:lnTo>
                      <a:pt x="916568" y="839312"/>
                    </a:lnTo>
                    <a:cubicBezTo>
                      <a:pt x="916568" y="844116"/>
                      <a:pt x="914659" y="848723"/>
                      <a:pt x="911263" y="852120"/>
                    </a:cubicBezTo>
                    <a:cubicBezTo>
                      <a:pt x="907866" y="855517"/>
                      <a:pt x="903259" y="857425"/>
                      <a:pt x="898455" y="857425"/>
                    </a:cubicBezTo>
                    <a:lnTo>
                      <a:pt x="18113" y="857425"/>
                    </a:lnTo>
                    <a:cubicBezTo>
                      <a:pt x="8110" y="857425"/>
                      <a:pt x="0" y="849315"/>
                      <a:pt x="0" y="839312"/>
                    </a:cubicBezTo>
                    <a:lnTo>
                      <a:pt x="0" y="18113"/>
                    </a:lnTo>
                    <a:cubicBezTo>
                      <a:pt x="0" y="8110"/>
                      <a:pt x="8110" y="0"/>
                      <a:pt x="18113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28575"/>
                <a:ext cx="916568" cy="886000"/>
              </a:xfrm>
              <a:prstGeom prst="rect">
                <a:avLst/>
              </a:prstGeom>
            </p:spPr>
            <p:txBody>
              <a:bodyPr lIns="23297" tIns="23297" rIns="23297" bIns="23297" rtlCol="0" anchor="ctr"/>
              <a:lstStyle/>
              <a:p>
                <a:pPr algn="ctr">
                  <a:lnSpc>
                    <a:spcPts val="1952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2" name="Freeform 52"/>
            <p:cNvSpPr/>
            <p:nvPr/>
          </p:nvSpPr>
          <p:spPr>
            <a:xfrm>
              <a:off x="251288" y="2121566"/>
              <a:ext cx="4799034" cy="3247415"/>
            </a:xfrm>
            <a:custGeom>
              <a:avLst/>
              <a:gdLst/>
              <a:ahLst/>
              <a:cxnLst/>
              <a:rect l="l" t="t" r="r" b="b"/>
              <a:pathLst>
                <a:path w="4799034" h="3247415">
                  <a:moveTo>
                    <a:pt x="0" y="0"/>
                  </a:moveTo>
                  <a:lnTo>
                    <a:pt x="4799034" y="0"/>
                  </a:lnTo>
                  <a:lnTo>
                    <a:pt x="4799034" y="3247414"/>
                  </a:lnTo>
                  <a:lnTo>
                    <a:pt x="0" y="32474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195" r="-195" b="-7515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251288" y="111737"/>
              <a:ext cx="4891130" cy="22602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940"/>
                </a:lnSpc>
                <a:spcBef>
                  <a:spcPct val="0"/>
                </a:spcBef>
              </a:pPr>
              <a:r>
                <a:rPr lang="en-US" sz="1386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ร่วมกิจกรรมเข้าวัดทำบุญเดือนเกิด</a:t>
              </a:r>
              <a:r>
                <a:rPr lang="en-US" sz="1386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386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ซึ่งจัดเป็นประจำทุกเดือนโดยชมรมกัลยาณธรรม</a:t>
              </a:r>
              <a:r>
                <a:rPr lang="en-US" sz="1386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386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เพื่อส่งเสริมคุณธรรมจริยธรรมของบุคลากร</a:t>
              </a:r>
              <a:r>
                <a:rPr lang="en-US" sz="1386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386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ในช่วงเดือนตุลาคม</a:t>
              </a:r>
              <a:r>
                <a:rPr lang="en-US" sz="1386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2567 </a:t>
              </a:r>
            </a:p>
            <a:p>
              <a:pPr algn="l">
                <a:lnSpc>
                  <a:spcPts val="1940"/>
                </a:lnSpc>
                <a:spcBef>
                  <a:spcPct val="0"/>
                </a:spcBef>
              </a:pPr>
              <a:r>
                <a:rPr lang="en-US" sz="1386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386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ถึงเดือนพฤษภาคม</a:t>
              </a:r>
              <a:r>
                <a:rPr lang="en-US" sz="1386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2568 </a:t>
              </a:r>
              <a:r>
                <a:rPr lang="en-US" sz="1386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ที่ผ่านมา</a:t>
              </a:r>
              <a:r>
                <a:rPr lang="en-US" sz="1386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386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บุคลากรของศูนย์เทคโนโลยีสารสนเทศและการสื่อสาร</a:t>
              </a:r>
              <a:r>
                <a:rPr lang="en-US" sz="1386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386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ได้เข้าร่วมกิจกรรมเข้าวัดทำบุญเดือนเกิด</a:t>
              </a:r>
              <a:r>
                <a:rPr lang="en-US" sz="1386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386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จำนวน</a:t>
              </a:r>
              <a:r>
                <a:rPr lang="en-US" sz="1386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5 </a:t>
              </a:r>
              <a:r>
                <a:rPr lang="en-US" sz="1386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ครั้ง</a:t>
              </a:r>
              <a:endParaRPr lang="en-US" sz="1386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  <a:p>
              <a:pPr algn="l">
                <a:lnSpc>
                  <a:spcPts val="1940"/>
                </a:lnSpc>
                <a:spcBef>
                  <a:spcPct val="0"/>
                </a:spcBef>
              </a:pPr>
              <a:endParaRPr lang="en-US" sz="1386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13093296" y="5513235"/>
            <a:ext cx="5045966" cy="3368793"/>
            <a:chOff x="0" y="0"/>
            <a:chExt cx="6727955" cy="4491724"/>
          </a:xfrm>
        </p:grpSpPr>
        <p:grpSp>
          <p:nvGrpSpPr>
            <p:cNvPr id="55" name="Group 55"/>
            <p:cNvGrpSpPr/>
            <p:nvPr/>
          </p:nvGrpSpPr>
          <p:grpSpPr>
            <a:xfrm>
              <a:off x="0" y="0"/>
              <a:ext cx="6727955" cy="4491724"/>
              <a:chOff x="0" y="0"/>
              <a:chExt cx="1281994" cy="855886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281994" cy="855886"/>
              </a:xfrm>
              <a:custGeom>
                <a:avLst/>
                <a:gdLst/>
                <a:ahLst/>
                <a:cxnLst/>
                <a:rect l="l" t="t" r="r" b="b"/>
                <a:pathLst>
                  <a:path w="1281994" h="855886">
                    <a:moveTo>
                      <a:pt x="14141" y="0"/>
                    </a:moveTo>
                    <a:lnTo>
                      <a:pt x="1267853" y="0"/>
                    </a:lnTo>
                    <a:cubicBezTo>
                      <a:pt x="1275663" y="0"/>
                      <a:pt x="1281994" y="6331"/>
                      <a:pt x="1281994" y="14141"/>
                    </a:cubicBezTo>
                    <a:lnTo>
                      <a:pt x="1281994" y="841746"/>
                    </a:lnTo>
                    <a:cubicBezTo>
                      <a:pt x="1281994" y="849555"/>
                      <a:pt x="1275663" y="855886"/>
                      <a:pt x="1267853" y="855886"/>
                    </a:cubicBezTo>
                    <a:lnTo>
                      <a:pt x="14141" y="855886"/>
                    </a:lnTo>
                    <a:cubicBezTo>
                      <a:pt x="6331" y="855886"/>
                      <a:pt x="0" y="849555"/>
                      <a:pt x="0" y="841746"/>
                    </a:cubicBezTo>
                    <a:lnTo>
                      <a:pt x="0" y="14141"/>
                    </a:lnTo>
                    <a:cubicBezTo>
                      <a:pt x="0" y="6331"/>
                      <a:pt x="6331" y="0"/>
                      <a:pt x="14141" y="0"/>
                    </a:cubicBezTo>
                    <a:close/>
                  </a:path>
                </a:pathLst>
              </a:custGeom>
              <a:solidFill>
                <a:srgbClr val="5590FA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28575"/>
                <a:ext cx="1281994" cy="884461"/>
              </a:xfrm>
              <a:prstGeom prst="rect">
                <a:avLst/>
              </a:prstGeom>
            </p:spPr>
            <p:txBody>
              <a:bodyPr lIns="23297" tIns="23297" rIns="23297" bIns="23297" rtlCol="0" anchor="ctr"/>
              <a:lstStyle/>
              <a:p>
                <a:pPr algn="ctr">
                  <a:lnSpc>
                    <a:spcPts val="1953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8" name="Freeform 58"/>
            <p:cNvSpPr/>
            <p:nvPr/>
          </p:nvSpPr>
          <p:spPr>
            <a:xfrm>
              <a:off x="2980657" y="2245862"/>
              <a:ext cx="3478693" cy="2174098"/>
            </a:xfrm>
            <a:custGeom>
              <a:avLst/>
              <a:gdLst/>
              <a:ahLst/>
              <a:cxnLst/>
              <a:rect l="l" t="t" r="r" b="b"/>
              <a:pathLst>
                <a:path w="3478693" h="2174098">
                  <a:moveTo>
                    <a:pt x="0" y="0"/>
                  </a:moveTo>
                  <a:lnTo>
                    <a:pt x="3478692" y="0"/>
                  </a:lnTo>
                  <a:lnTo>
                    <a:pt x="3478692" y="2174098"/>
                  </a:lnTo>
                  <a:lnTo>
                    <a:pt x="0" y="21740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b="-2690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59"/>
            <p:cNvSpPr/>
            <p:nvPr/>
          </p:nvSpPr>
          <p:spPr>
            <a:xfrm>
              <a:off x="177527" y="2757299"/>
              <a:ext cx="2379213" cy="1585151"/>
            </a:xfrm>
            <a:custGeom>
              <a:avLst/>
              <a:gdLst/>
              <a:ahLst/>
              <a:cxnLst/>
              <a:rect l="l" t="t" r="r" b="b"/>
              <a:pathLst>
                <a:path w="2379213" h="1585151">
                  <a:moveTo>
                    <a:pt x="0" y="0"/>
                  </a:moveTo>
                  <a:lnTo>
                    <a:pt x="2379213" y="0"/>
                  </a:lnTo>
                  <a:lnTo>
                    <a:pt x="2379213" y="1585151"/>
                  </a:lnTo>
                  <a:lnTo>
                    <a:pt x="0" y="1585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TextBox 60"/>
            <p:cNvSpPr txBox="1"/>
            <p:nvPr/>
          </p:nvSpPr>
          <p:spPr>
            <a:xfrm>
              <a:off x="177527" y="93975"/>
              <a:ext cx="6344668" cy="27593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046"/>
                </a:lnSpc>
                <a:spcBef>
                  <a:spcPct val="0"/>
                </a:spcBef>
              </a:pP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การน้อมสักการะพระบรมสารีริกธาตุ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(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พระเขี้ยวแก้ว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)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จากสาธารณรัฐประชาชนจีน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ที่มาประดิษฐานเป็นการชั่วคราว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ณ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มณฑลพิธีท้องสนามหลวง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เพื่อเฉลิมพระเกียรติพระบาทสมเด็จพระเจ้าอยู่หัว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เนื่องในโอกาสมหามงคลเฉลิมพระชนมพรรษา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6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รอบ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28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กรกฎาคม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2567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และในโอกาสครบรอบ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50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ปี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การสถาปนาความสัมพันธ์ทางการฑูตไทย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–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จีน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จำนวน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2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ครั้ง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ได้แก่วันที่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23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ธันวาคม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2567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และวันที่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6 </a:t>
              </a:r>
              <a:r>
                <a:rPr lang="en-US" sz="1461" dirty="0" err="1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กุมภาพันธ์</a:t>
              </a:r>
              <a:r>
                <a:rPr lang="en-US" sz="1461" dirty="0">
                  <a:solidFill>
                    <a:srgbClr val="000000"/>
                  </a:solidFill>
                  <a:latin typeface="ไอติม"/>
                  <a:ea typeface="ไอติม"/>
                  <a:cs typeface="ไอติม"/>
                  <a:sym typeface="ไอติม"/>
                </a:rPr>
                <a:t> 2568</a:t>
              </a:r>
            </a:p>
            <a:p>
              <a:pPr algn="l">
                <a:lnSpc>
                  <a:spcPts val="2046"/>
                </a:lnSpc>
                <a:spcBef>
                  <a:spcPct val="0"/>
                </a:spcBef>
              </a:pPr>
              <a:endParaRPr lang="en-US" sz="1461" dirty="0">
                <a:solidFill>
                  <a:srgbClr val="000000"/>
                </a:solidFill>
                <a:latin typeface="ไอติม"/>
                <a:ea typeface="ไอติม"/>
                <a:cs typeface="ไอติม"/>
                <a:sym typeface="ไอติม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1546</Words>
  <Application>Microsoft Office PowerPoint</Application>
  <PresentationFormat>Custom</PresentationFormat>
  <Paragraphs>95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 Black</vt:lpstr>
      <vt:lpstr>Arial</vt:lpstr>
      <vt:lpstr>UID สนุกดี</vt:lpstr>
      <vt:lpstr>ไอติม</vt:lpstr>
      <vt:lpstr>Calibri</vt:lpstr>
      <vt:lpstr>Adirek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สำเนาของ ผลการเดินงาน (พรีเซนเทชั่น)</dc:title>
  <dc:creator>Admin</dc:creator>
  <cp:lastModifiedBy>SPM</cp:lastModifiedBy>
  <cp:revision>4</cp:revision>
  <dcterms:created xsi:type="dcterms:W3CDTF">2006-08-16T00:00:00Z</dcterms:created>
  <dcterms:modified xsi:type="dcterms:W3CDTF">2025-05-22T02:07:07Z</dcterms:modified>
  <dc:identifier>DAGoEbao8-U</dc:identifier>
</cp:coreProperties>
</file>